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3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8288000" cy="10287000"/>
  <p:notesSz cx="6858000" cy="9144000"/>
  <p:embeddedFontLst>
    <p:embeddedFont>
      <p:font typeface="Barlow" panose="00000500000000000000" pitchFamily="2" charset="0"/>
      <p:regular r:id="rId20"/>
    </p:embeddedFont>
    <p:embeddedFont>
      <p:font typeface="Helios" panose="020B0604020202020204" charset="0"/>
      <p:regular r:id="rId21"/>
    </p:embeddedFont>
    <p:embeddedFont>
      <p:font typeface="Helios Bold" panose="020B0604020202020204" charset="0"/>
      <p:regular r:id="rId22"/>
    </p:embeddedFont>
    <p:embeddedFont>
      <p:font typeface="Helios Bold Italics" panose="020B0604020202020204" charset="0"/>
      <p:regular r:id="rId23"/>
    </p:embeddedFont>
    <p:embeddedFont>
      <p:font typeface="TT Hoves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E6729-8C1F-432D-9D42-5A6237D2C5CA}" v="18" dt="2025-08-05T21:53:00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994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Barrette" userId="S::barretd@psac-afpc.com::df218e54-2a5e-4410-8653-0842c507c424" providerId="AD" clId="Web-{50F25973-BB93-3789-537E-F07C59C096E2}"/>
    <pc:docChg chg="modSld">
      <pc:chgData name="Dominique Barrette" userId="S::barretd@psac-afpc.com::df218e54-2a5e-4410-8653-0842c507c424" providerId="AD" clId="Web-{50F25973-BB93-3789-537E-F07C59C096E2}" dt="2024-09-16T13:37:28.442" v="288"/>
      <pc:docMkLst>
        <pc:docMk/>
      </pc:docMkLst>
      <pc:sldChg chg="modNotes">
        <pc:chgData name="Dominique Barrette" userId="S::barretd@psac-afpc.com::df218e54-2a5e-4410-8653-0842c507c424" providerId="AD" clId="Web-{50F25973-BB93-3789-537E-F07C59C096E2}" dt="2024-09-16T13:16:11.307" v="52"/>
        <pc:sldMkLst>
          <pc:docMk/>
          <pc:sldMk cId="0" sldId="258"/>
        </pc:sldMkLst>
      </pc:sldChg>
      <pc:sldChg chg="modNotes">
        <pc:chgData name="Dominique Barrette" userId="S::barretd@psac-afpc.com::df218e54-2a5e-4410-8653-0842c507c424" providerId="AD" clId="Web-{50F25973-BB93-3789-537E-F07C59C096E2}" dt="2024-09-16T13:16:51.636" v="56"/>
        <pc:sldMkLst>
          <pc:docMk/>
          <pc:sldMk cId="0" sldId="259"/>
        </pc:sldMkLst>
      </pc:sldChg>
      <pc:sldChg chg="modNotes">
        <pc:chgData name="Dominique Barrette" userId="S::barretd@psac-afpc.com::df218e54-2a5e-4410-8653-0842c507c424" providerId="AD" clId="Web-{50F25973-BB93-3789-537E-F07C59C096E2}" dt="2024-09-16T13:18:35.902" v="82"/>
        <pc:sldMkLst>
          <pc:docMk/>
          <pc:sldMk cId="0" sldId="260"/>
        </pc:sldMkLst>
      </pc:sldChg>
      <pc:sldChg chg="modNotes">
        <pc:chgData name="Dominique Barrette" userId="S::barretd@psac-afpc.com::df218e54-2a5e-4410-8653-0842c507c424" providerId="AD" clId="Web-{50F25973-BB93-3789-537E-F07C59C096E2}" dt="2024-09-16T13:19:43.918" v="100"/>
        <pc:sldMkLst>
          <pc:docMk/>
          <pc:sldMk cId="0" sldId="261"/>
        </pc:sldMkLst>
      </pc:sldChg>
      <pc:sldChg chg="modNotes">
        <pc:chgData name="Dominique Barrette" userId="S::barretd@psac-afpc.com::df218e54-2a5e-4410-8653-0842c507c424" providerId="AD" clId="Web-{50F25973-BB93-3789-537E-F07C59C096E2}" dt="2024-09-16T13:20:34.559" v="126"/>
        <pc:sldMkLst>
          <pc:docMk/>
          <pc:sldMk cId="0" sldId="262"/>
        </pc:sldMkLst>
      </pc:sldChg>
      <pc:sldChg chg="modNotes">
        <pc:chgData name="Dominique Barrette" userId="S::barretd@psac-afpc.com::df218e54-2a5e-4410-8653-0842c507c424" providerId="AD" clId="Web-{50F25973-BB93-3789-537E-F07C59C096E2}" dt="2024-09-16T13:24:09.811" v="143"/>
        <pc:sldMkLst>
          <pc:docMk/>
          <pc:sldMk cId="0" sldId="264"/>
        </pc:sldMkLst>
      </pc:sldChg>
      <pc:sldChg chg="modNotes">
        <pc:chgData name="Dominique Barrette" userId="S::barretd@psac-afpc.com::df218e54-2a5e-4410-8653-0842c507c424" providerId="AD" clId="Web-{50F25973-BB93-3789-537E-F07C59C096E2}" dt="2024-09-16T13:25:12.780" v="168"/>
        <pc:sldMkLst>
          <pc:docMk/>
          <pc:sldMk cId="0" sldId="265"/>
        </pc:sldMkLst>
      </pc:sldChg>
      <pc:sldChg chg="modNotes">
        <pc:chgData name="Dominique Barrette" userId="S::barretd@psac-afpc.com::df218e54-2a5e-4410-8653-0842c507c424" providerId="AD" clId="Web-{50F25973-BB93-3789-537E-F07C59C096E2}" dt="2024-09-16T13:26:32.531" v="179"/>
        <pc:sldMkLst>
          <pc:docMk/>
          <pc:sldMk cId="0" sldId="266"/>
        </pc:sldMkLst>
      </pc:sldChg>
      <pc:sldChg chg="modNotes">
        <pc:chgData name="Dominique Barrette" userId="S::barretd@psac-afpc.com::df218e54-2a5e-4410-8653-0842c507c424" providerId="AD" clId="Web-{50F25973-BB93-3789-537E-F07C59C096E2}" dt="2024-09-16T13:28:46.704" v="238"/>
        <pc:sldMkLst>
          <pc:docMk/>
          <pc:sldMk cId="0" sldId="267"/>
        </pc:sldMkLst>
      </pc:sldChg>
      <pc:sldChg chg="modNotes">
        <pc:chgData name="Dominique Barrette" userId="S::barretd@psac-afpc.com::df218e54-2a5e-4410-8653-0842c507c424" providerId="AD" clId="Web-{50F25973-BB93-3789-537E-F07C59C096E2}" dt="2024-09-16T13:37:28.442" v="288"/>
        <pc:sldMkLst>
          <pc:docMk/>
          <pc:sldMk cId="0" sldId="270"/>
        </pc:sldMkLst>
      </pc:sldChg>
    </pc:docChg>
  </pc:docChgLst>
  <pc:docChgLst>
    <pc:chgData name="Samantha Meijer" userId="a4d6313a0ffcb060" providerId="LiveId" clId="{2D5E6729-8C1F-432D-9D42-5A6237D2C5CA}"/>
    <pc:docChg chg="undo custSel addSld delSld modSld sldOrd">
      <pc:chgData name="Samantha Meijer" userId="a4d6313a0ffcb060" providerId="LiveId" clId="{2D5E6729-8C1F-432D-9D42-5A6237D2C5CA}" dt="2025-08-05T22:08:54.287" v="872" actId="20577"/>
      <pc:docMkLst>
        <pc:docMk/>
      </pc:docMkLst>
      <pc:sldChg chg="modSp mod">
        <pc:chgData name="Samantha Meijer" userId="a4d6313a0ffcb060" providerId="LiveId" clId="{2D5E6729-8C1F-432D-9D42-5A6237D2C5CA}" dt="2025-08-05T21:46:13.977" v="700" actId="20577"/>
        <pc:sldMkLst>
          <pc:docMk/>
          <pc:sldMk cId="0" sldId="260"/>
        </pc:sldMkLst>
        <pc:spChg chg="mod">
          <ac:chgData name="Samantha Meijer" userId="a4d6313a0ffcb060" providerId="LiveId" clId="{2D5E6729-8C1F-432D-9D42-5A6237D2C5CA}" dt="2025-08-05T21:46:13.977" v="700" actId="20577"/>
          <ac:spMkLst>
            <pc:docMk/>
            <pc:sldMk cId="0" sldId="260"/>
            <ac:spMk id="15" creationId="{00000000-0000-0000-0000-000000000000}"/>
          </ac:spMkLst>
        </pc:spChg>
      </pc:sldChg>
      <pc:sldChg chg="modSp mod">
        <pc:chgData name="Samantha Meijer" userId="a4d6313a0ffcb060" providerId="LiveId" clId="{2D5E6729-8C1F-432D-9D42-5A6237D2C5CA}" dt="2025-08-05T21:46:56.402" v="701" actId="20577"/>
        <pc:sldMkLst>
          <pc:docMk/>
          <pc:sldMk cId="0" sldId="261"/>
        </pc:sldMkLst>
        <pc:spChg chg="mod">
          <ac:chgData name="Samantha Meijer" userId="a4d6313a0ffcb060" providerId="LiveId" clId="{2D5E6729-8C1F-432D-9D42-5A6237D2C5CA}" dt="2025-08-05T21:46:56.402" v="701" actId="20577"/>
          <ac:spMkLst>
            <pc:docMk/>
            <pc:sldMk cId="0" sldId="261"/>
            <ac:spMk id="11" creationId="{00000000-0000-0000-0000-000000000000}"/>
          </ac:spMkLst>
        </pc:spChg>
      </pc:sldChg>
      <pc:sldChg chg="modSp mod">
        <pc:chgData name="Samantha Meijer" userId="a4d6313a0ffcb060" providerId="LiveId" clId="{2D5E6729-8C1F-432D-9D42-5A6237D2C5CA}" dt="2025-08-05T21:47:32.147" v="703" actId="20577"/>
        <pc:sldMkLst>
          <pc:docMk/>
          <pc:sldMk cId="0" sldId="262"/>
        </pc:sldMkLst>
        <pc:spChg chg="mod">
          <ac:chgData name="Samantha Meijer" userId="a4d6313a0ffcb060" providerId="LiveId" clId="{2D5E6729-8C1F-432D-9D42-5A6237D2C5CA}" dt="2025-08-05T21:47:32.147" v="703" actId="20577"/>
          <ac:spMkLst>
            <pc:docMk/>
            <pc:sldMk cId="0" sldId="262"/>
            <ac:spMk id="17" creationId="{00000000-0000-0000-0000-000000000000}"/>
          </ac:spMkLst>
        </pc:spChg>
      </pc:sldChg>
      <pc:sldChg chg="modSp mod">
        <pc:chgData name="Samantha Meijer" userId="a4d6313a0ffcb060" providerId="LiveId" clId="{2D5E6729-8C1F-432D-9D42-5A6237D2C5CA}" dt="2025-08-05T21:48:01.109" v="708" actId="20577"/>
        <pc:sldMkLst>
          <pc:docMk/>
          <pc:sldMk cId="0" sldId="263"/>
        </pc:sldMkLst>
        <pc:spChg chg="mod">
          <ac:chgData name="Samantha Meijer" userId="a4d6313a0ffcb060" providerId="LiveId" clId="{2D5E6729-8C1F-432D-9D42-5A6237D2C5CA}" dt="2025-08-05T21:48:01.109" v="708" actId="20577"/>
          <ac:spMkLst>
            <pc:docMk/>
            <pc:sldMk cId="0" sldId="263"/>
            <ac:spMk id="19" creationId="{00000000-0000-0000-0000-000000000000}"/>
          </ac:spMkLst>
        </pc:spChg>
      </pc:sldChg>
      <pc:sldChg chg="modSp mod">
        <pc:chgData name="Samantha Meijer" userId="a4d6313a0ffcb060" providerId="LiveId" clId="{2D5E6729-8C1F-432D-9D42-5A6237D2C5CA}" dt="2025-08-05T21:44:43.237" v="691" actId="20577"/>
        <pc:sldMkLst>
          <pc:docMk/>
          <pc:sldMk cId="0" sldId="265"/>
        </pc:sldMkLst>
        <pc:spChg chg="mod">
          <ac:chgData name="Samantha Meijer" userId="a4d6313a0ffcb060" providerId="LiveId" clId="{2D5E6729-8C1F-432D-9D42-5A6237D2C5CA}" dt="2025-08-05T21:44:43.237" v="691" actId="20577"/>
          <ac:spMkLst>
            <pc:docMk/>
            <pc:sldMk cId="0" sldId="265"/>
            <ac:spMk id="16" creationId="{00000000-0000-0000-0000-000000000000}"/>
          </ac:spMkLst>
        </pc:spChg>
      </pc:sldChg>
      <pc:sldChg chg="modSp mod">
        <pc:chgData name="Samantha Meijer" userId="a4d6313a0ffcb060" providerId="LiveId" clId="{2D5E6729-8C1F-432D-9D42-5A6237D2C5CA}" dt="2025-08-05T21:49:45.966" v="718" actId="20577"/>
        <pc:sldMkLst>
          <pc:docMk/>
          <pc:sldMk cId="0" sldId="267"/>
        </pc:sldMkLst>
        <pc:spChg chg="mod">
          <ac:chgData name="Samantha Meijer" userId="a4d6313a0ffcb060" providerId="LiveId" clId="{2D5E6729-8C1F-432D-9D42-5A6237D2C5CA}" dt="2025-08-05T21:49:21.361" v="710" actId="6549"/>
          <ac:spMkLst>
            <pc:docMk/>
            <pc:sldMk cId="0" sldId="267"/>
            <ac:spMk id="14" creationId="{00000000-0000-0000-0000-000000000000}"/>
          </ac:spMkLst>
        </pc:spChg>
        <pc:spChg chg="mod">
          <ac:chgData name="Samantha Meijer" userId="a4d6313a0ffcb060" providerId="LiveId" clId="{2D5E6729-8C1F-432D-9D42-5A6237D2C5CA}" dt="2025-08-05T21:49:45.966" v="718" actId="20577"/>
          <ac:spMkLst>
            <pc:docMk/>
            <pc:sldMk cId="0" sldId="267"/>
            <ac:spMk id="19" creationId="{00000000-0000-0000-0000-000000000000}"/>
          </ac:spMkLst>
        </pc:spChg>
        <pc:spChg chg="mod">
          <ac:chgData name="Samantha Meijer" userId="a4d6313a0ffcb060" providerId="LiveId" clId="{2D5E6729-8C1F-432D-9D42-5A6237D2C5CA}" dt="2025-08-05T21:49:33.089" v="714" actId="20577"/>
          <ac:spMkLst>
            <pc:docMk/>
            <pc:sldMk cId="0" sldId="267"/>
            <ac:spMk id="23" creationId="{00000000-0000-0000-0000-000000000000}"/>
          </ac:spMkLst>
        </pc:spChg>
      </pc:sldChg>
      <pc:sldChg chg="modSp mod">
        <pc:chgData name="Samantha Meijer" userId="a4d6313a0ffcb060" providerId="LiveId" clId="{2D5E6729-8C1F-432D-9D42-5A6237D2C5CA}" dt="2025-08-05T21:52:11.981" v="845" actId="2711"/>
        <pc:sldMkLst>
          <pc:docMk/>
          <pc:sldMk cId="0" sldId="268"/>
        </pc:sldMkLst>
        <pc:spChg chg="mod">
          <ac:chgData name="Samantha Meijer" userId="a4d6313a0ffcb060" providerId="LiveId" clId="{2D5E6729-8C1F-432D-9D42-5A6237D2C5CA}" dt="2025-08-05T21:52:11.981" v="845" actId="2711"/>
          <ac:spMkLst>
            <pc:docMk/>
            <pc:sldMk cId="0" sldId="268"/>
            <ac:spMk id="14" creationId="{00000000-0000-0000-0000-000000000000}"/>
          </ac:spMkLst>
        </pc:spChg>
      </pc:sldChg>
      <pc:sldChg chg="addSp modSp mod">
        <pc:chgData name="Samantha Meijer" userId="a4d6313a0ffcb060" providerId="LiveId" clId="{2D5E6729-8C1F-432D-9D42-5A6237D2C5CA}" dt="2025-08-05T21:53:37.991" v="858" actId="1076"/>
        <pc:sldMkLst>
          <pc:docMk/>
          <pc:sldMk cId="0" sldId="270"/>
        </pc:sldMkLst>
        <pc:spChg chg="add mod">
          <ac:chgData name="Samantha Meijer" userId="a4d6313a0ffcb060" providerId="LiveId" clId="{2D5E6729-8C1F-432D-9D42-5A6237D2C5CA}" dt="2025-08-05T21:53:37.991" v="858" actId="1076"/>
          <ac:spMkLst>
            <pc:docMk/>
            <pc:sldMk cId="0" sldId="270"/>
            <ac:spMk id="14" creationId="{4CFFCF25-ABB7-F288-3A75-106E9AA89847}"/>
          </ac:spMkLst>
        </pc:spChg>
      </pc:sldChg>
      <pc:sldChg chg="new del">
        <pc:chgData name="Samantha Meijer" userId="a4d6313a0ffcb060" providerId="LiveId" clId="{2D5E6729-8C1F-432D-9D42-5A6237D2C5CA}" dt="2025-08-05T21:29:17.149" v="1" actId="680"/>
        <pc:sldMkLst>
          <pc:docMk/>
          <pc:sldMk cId="473575269" sldId="271"/>
        </pc:sldMkLst>
      </pc:sldChg>
      <pc:sldChg chg="addSp delSp modSp add del mod modNotesTx">
        <pc:chgData name="Samantha Meijer" userId="a4d6313a0ffcb060" providerId="LiveId" clId="{2D5E6729-8C1F-432D-9D42-5A6237D2C5CA}" dt="2025-08-05T21:39:45.099" v="532" actId="2696"/>
        <pc:sldMkLst>
          <pc:docMk/>
          <pc:sldMk cId="2840200142" sldId="271"/>
        </pc:sldMkLst>
        <pc:spChg chg="mod">
          <ac:chgData name="Samantha Meijer" userId="a4d6313a0ffcb060" providerId="LiveId" clId="{2D5E6729-8C1F-432D-9D42-5A6237D2C5CA}" dt="2025-08-05T21:37:58.562" v="501" actId="20577"/>
          <ac:spMkLst>
            <pc:docMk/>
            <pc:sldMk cId="2840200142" sldId="271"/>
            <ac:spMk id="11" creationId="{FD1891BA-E34B-F5C8-4840-BCC154BF85EC}"/>
          </ac:spMkLst>
        </pc:spChg>
        <pc:spChg chg="del mod">
          <ac:chgData name="Samantha Meijer" userId="a4d6313a0ffcb060" providerId="LiveId" clId="{2D5E6729-8C1F-432D-9D42-5A6237D2C5CA}" dt="2025-08-05T21:34:44.906" v="423" actId="26606"/>
          <ac:spMkLst>
            <pc:docMk/>
            <pc:sldMk cId="2840200142" sldId="271"/>
            <ac:spMk id="15" creationId="{81F50577-B59F-2C48-DE6D-524F65A23368}"/>
          </ac:spMkLst>
        </pc:spChg>
        <pc:spChg chg="del">
          <ac:chgData name="Samantha Meijer" userId="a4d6313a0ffcb060" providerId="LiveId" clId="{2D5E6729-8C1F-432D-9D42-5A6237D2C5CA}" dt="2025-08-05T21:29:49.070" v="23" actId="478"/>
          <ac:spMkLst>
            <pc:docMk/>
            <pc:sldMk cId="2840200142" sldId="271"/>
            <ac:spMk id="16" creationId="{B1E14100-7A51-BB70-A2AA-A4A27F3DAACB}"/>
          </ac:spMkLst>
        </pc:spChg>
        <pc:grpChg chg="del mod">
          <ac:chgData name="Samantha Meijer" userId="a4d6313a0ffcb060" providerId="LiveId" clId="{2D5E6729-8C1F-432D-9D42-5A6237D2C5CA}" dt="2025-08-05T21:34:30.072" v="422" actId="478"/>
          <ac:grpSpMkLst>
            <pc:docMk/>
            <pc:sldMk cId="2840200142" sldId="271"/>
            <ac:grpSpMk id="12" creationId="{0D332069-5137-E8AB-B18E-1EEA7985A6B4}"/>
          </ac:grpSpMkLst>
        </pc:grpChg>
        <pc:graphicFrameChg chg="add mod">
          <ac:chgData name="Samantha Meijer" userId="a4d6313a0ffcb060" providerId="LiveId" clId="{2D5E6729-8C1F-432D-9D42-5A6237D2C5CA}" dt="2025-08-05T21:35:13.680" v="424" actId="1076"/>
          <ac:graphicFrameMkLst>
            <pc:docMk/>
            <pc:sldMk cId="2840200142" sldId="271"/>
            <ac:graphicFrameMk id="17" creationId="{F44E7FAF-67E6-643E-643E-DDA103B08432}"/>
          </ac:graphicFrameMkLst>
        </pc:graphicFrameChg>
      </pc:sldChg>
      <pc:sldChg chg="addSp delSp modSp add mod modNotesTx">
        <pc:chgData name="Samantha Meijer" userId="a4d6313a0ffcb060" providerId="LiveId" clId="{2D5E6729-8C1F-432D-9D42-5A6237D2C5CA}" dt="2025-08-05T21:43:13.100" v="686" actId="1076"/>
        <pc:sldMkLst>
          <pc:docMk/>
          <pc:sldMk cId="1420911160" sldId="272"/>
        </pc:sldMkLst>
        <pc:spChg chg="mod">
          <ac:chgData name="Samantha Meijer" userId="a4d6313a0ffcb060" providerId="LiveId" clId="{2D5E6729-8C1F-432D-9D42-5A6237D2C5CA}" dt="2025-08-05T21:41:51.734" v="669" actId="20577"/>
          <ac:spMkLst>
            <pc:docMk/>
            <pc:sldMk cId="1420911160" sldId="272"/>
            <ac:spMk id="11" creationId="{60545E35-F16D-6FFE-3904-4404B7852648}"/>
          </ac:spMkLst>
        </pc:spChg>
        <pc:spChg chg="add del mod">
          <ac:chgData name="Samantha Meijer" userId="a4d6313a0ffcb060" providerId="LiveId" clId="{2D5E6729-8C1F-432D-9D42-5A6237D2C5CA}" dt="2025-08-05T21:42:49.090" v="681" actId="26606"/>
          <ac:spMkLst>
            <pc:docMk/>
            <pc:sldMk cId="1420911160" sldId="272"/>
            <ac:spMk id="12" creationId="{4FDA4A0D-4A2E-6C01-4A86-B3AEFDD0680C}"/>
          </ac:spMkLst>
        </pc:spChg>
        <pc:graphicFrameChg chg="add del">
          <ac:chgData name="Samantha Meijer" userId="a4d6313a0ffcb060" providerId="LiveId" clId="{2D5E6729-8C1F-432D-9D42-5A6237D2C5CA}" dt="2025-08-05T21:42:19.523" v="671" actId="26606"/>
          <ac:graphicFrameMkLst>
            <pc:docMk/>
            <pc:sldMk cId="1420911160" sldId="272"/>
            <ac:graphicFrameMk id="14" creationId="{F709A76E-2DF7-E7B8-9FF3-D2CED8832677}"/>
          </ac:graphicFrameMkLst>
        </pc:graphicFrameChg>
        <pc:graphicFrameChg chg="add del">
          <ac:chgData name="Samantha Meijer" userId="a4d6313a0ffcb060" providerId="LiveId" clId="{2D5E6729-8C1F-432D-9D42-5A6237D2C5CA}" dt="2025-08-05T21:42:49.017" v="680" actId="26606"/>
          <ac:graphicFrameMkLst>
            <pc:docMk/>
            <pc:sldMk cId="1420911160" sldId="272"/>
            <ac:graphicFrameMk id="15" creationId="{C5D6AD2F-C60E-D1E3-065C-3496698149EA}"/>
          </ac:graphicFrameMkLst>
        </pc:graphicFrameChg>
        <pc:graphicFrameChg chg="add del">
          <ac:chgData name="Samantha Meijer" userId="a4d6313a0ffcb060" providerId="LiveId" clId="{2D5E6729-8C1F-432D-9D42-5A6237D2C5CA}" dt="2025-08-05T21:42:23.745" v="673" actId="26606"/>
          <ac:graphicFrameMkLst>
            <pc:docMk/>
            <pc:sldMk cId="1420911160" sldId="272"/>
            <ac:graphicFrameMk id="16" creationId="{C4FB6C6C-9C8E-9F8F-DD1D-6F7CE156F9F9}"/>
          </ac:graphicFrameMkLst>
        </pc:graphicFrameChg>
        <pc:graphicFrameChg chg="del mod">
          <ac:chgData name="Samantha Meijer" userId="a4d6313a0ffcb060" providerId="LiveId" clId="{2D5E6729-8C1F-432D-9D42-5A6237D2C5CA}" dt="2025-08-05T21:36:15.038" v="428" actId="478"/>
          <ac:graphicFrameMkLst>
            <pc:docMk/>
            <pc:sldMk cId="1420911160" sldId="272"/>
            <ac:graphicFrameMk id="17" creationId="{CDF51761-4000-0B88-C648-4EAC8A1990FB}"/>
          </ac:graphicFrameMkLst>
        </pc:graphicFrameChg>
        <pc:graphicFrameChg chg="add mod">
          <ac:chgData name="Samantha Meijer" userId="a4d6313a0ffcb060" providerId="LiveId" clId="{2D5E6729-8C1F-432D-9D42-5A6237D2C5CA}" dt="2025-08-05T21:43:13.100" v="686" actId="1076"/>
          <ac:graphicFrameMkLst>
            <pc:docMk/>
            <pc:sldMk cId="1420911160" sldId="272"/>
            <ac:graphicFrameMk id="18" creationId="{73D95E8E-366D-0A1E-E334-C9719DBD3BCD}"/>
          </ac:graphicFrameMkLst>
        </pc:graphicFrameChg>
      </pc:sldChg>
      <pc:sldChg chg="addSp delSp modSp add mod ord modNotesTx">
        <pc:chgData name="Samantha Meijer" userId="a4d6313a0ffcb060" providerId="LiveId" clId="{2D5E6729-8C1F-432D-9D42-5A6237D2C5CA}" dt="2025-08-05T22:08:54.287" v="872" actId="20577"/>
        <pc:sldMkLst>
          <pc:docMk/>
          <pc:sldMk cId="2603231170" sldId="273"/>
        </pc:sldMkLst>
        <pc:spChg chg="mod">
          <ac:chgData name="Samantha Meijer" userId="a4d6313a0ffcb060" providerId="LiveId" clId="{2D5E6729-8C1F-432D-9D42-5A6237D2C5CA}" dt="2025-08-05T21:38:57.923" v="527" actId="1076"/>
          <ac:spMkLst>
            <pc:docMk/>
            <pc:sldMk cId="2603231170" sldId="273"/>
            <ac:spMk id="6" creationId="{94AC84AE-CD36-899D-44E7-0BAE957EDFE4}"/>
          </ac:spMkLst>
        </pc:spChg>
        <pc:spChg chg="del topLvl">
          <ac:chgData name="Samantha Meijer" userId="a4d6313a0ffcb060" providerId="LiveId" clId="{2D5E6729-8C1F-432D-9D42-5A6237D2C5CA}" dt="2025-08-05T21:38:28.254" v="517" actId="478"/>
          <ac:spMkLst>
            <pc:docMk/>
            <pc:sldMk cId="2603231170" sldId="273"/>
            <ac:spMk id="20" creationId="{31568C5B-FAB8-D528-E2F2-20E5F5BF4F68}"/>
          </ac:spMkLst>
        </pc:spChg>
        <pc:spChg chg="del topLvl">
          <ac:chgData name="Samantha Meijer" userId="a4d6313a0ffcb060" providerId="LiveId" clId="{2D5E6729-8C1F-432D-9D42-5A6237D2C5CA}" dt="2025-08-05T21:38:26.071" v="516" actId="478"/>
          <ac:spMkLst>
            <pc:docMk/>
            <pc:sldMk cId="2603231170" sldId="273"/>
            <ac:spMk id="21" creationId="{B1688443-2C56-9D3F-416E-BCCF1E501DE3}"/>
          </ac:spMkLst>
        </pc:spChg>
        <pc:spChg chg="del mod">
          <ac:chgData name="Samantha Meijer" userId="a4d6313a0ffcb060" providerId="LiveId" clId="{2D5E6729-8C1F-432D-9D42-5A6237D2C5CA}" dt="2025-08-05T21:38:32.958" v="520" actId="478"/>
          <ac:spMkLst>
            <pc:docMk/>
            <pc:sldMk cId="2603231170" sldId="273"/>
            <ac:spMk id="22" creationId="{79A88E5B-F3C2-5233-3049-819695BBA13A}"/>
          </ac:spMkLst>
        </pc:spChg>
        <pc:spChg chg="add mod">
          <ac:chgData name="Samantha Meijer" userId="a4d6313a0ffcb060" providerId="LiveId" clId="{2D5E6729-8C1F-432D-9D42-5A6237D2C5CA}" dt="2025-08-05T21:38:46.438" v="525"/>
          <ac:spMkLst>
            <pc:docMk/>
            <pc:sldMk cId="2603231170" sldId="273"/>
            <ac:spMk id="27" creationId="{D9FBAF55-15CF-AF4D-7DD0-C34C8A1C70F3}"/>
          </ac:spMkLst>
        </pc:spChg>
        <pc:spChg chg="add mod">
          <ac:chgData name="Samantha Meijer" userId="a4d6313a0ffcb060" providerId="LiveId" clId="{2D5E6729-8C1F-432D-9D42-5A6237D2C5CA}" dt="2025-08-05T21:38:46.438" v="525"/>
          <ac:spMkLst>
            <pc:docMk/>
            <pc:sldMk cId="2603231170" sldId="273"/>
            <ac:spMk id="28" creationId="{BED0161F-F4F7-C5A3-19A2-D1691F7AF4EF}"/>
          </ac:spMkLst>
        </pc:spChg>
        <pc:grpChg chg="del">
          <ac:chgData name="Samantha Meijer" userId="a4d6313a0ffcb060" providerId="LiveId" clId="{2D5E6729-8C1F-432D-9D42-5A6237D2C5CA}" dt="2025-08-05T21:38:29.654" v="518" actId="478"/>
          <ac:grpSpMkLst>
            <pc:docMk/>
            <pc:sldMk cId="2603231170" sldId="273"/>
            <ac:grpSpMk id="8" creationId="{40E84263-31AD-751A-0518-8FF4F69A20BE}"/>
          </ac:grpSpMkLst>
        </pc:grpChg>
        <pc:grpChg chg="del">
          <ac:chgData name="Samantha Meijer" userId="a4d6313a0ffcb060" providerId="LiveId" clId="{2D5E6729-8C1F-432D-9D42-5A6237D2C5CA}" dt="2025-08-05T21:38:38.726" v="523" actId="478"/>
          <ac:grpSpMkLst>
            <pc:docMk/>
            <pc:sldMk cId="2603231170" sldId="273"/>
            <ac:grpSpMk id="10" creationId="{3020FB8D-0C0D-795E-89E5-EE467845A232}"/>
          </ac:grpSpMkLst>
        </pc:grpChg>
        <pc:grpChg chg="del">
          <ac:chgData name="Samantha Meijer" userId="a4d6313a0ffcb060" providerId="LiveId" clId="{2D5E6729-8C1F-432D-9D42-5A6237D2C5CA}" dt="2025-08-05T21:38:36.757" v="522" actId="478"/>
          <ac:grpSpMkLst>
            <pc:docMk/>
            <pc:sldMk cId="2603231170" sldId="273"/>
            <ac:grpSpMk id="13" creationId="{709AAA8D-8922-9FF6-D570-7E914AB27758}"/>
          </ac:grpSpMkLst>
        </pc:grpChg>
        <pc:grpChg chg="del">
          <ac:chgData name="Samantha Meijer" userId="a4d6313a0ffcb060" providerId="LiveId" clId="{2D5E6729-8C1F-432D-9D42-5A6237D2C5CA}" dt="2025-08-05T21:38:34.970" v="521" actId="478"/>
          <ac:grpSpMkLst>
            <pc:docMk/>
            <pc:sldMk cId="2603231170" sldId="273"/>
            <ac:grpSpMk id="16" creationId="{D5A3AF47-A2B5-2B77-733A-87A316180118}"/>
          </ac:grpSpMkLst>
        </pc:grpChg>
        <pc:grpChg chg="del">
          <ac:chgData name="Samantha Meijer" userId="a4d6313a0ffcb060" providerId="LiveId" clId="{2D5E6729-8C1F-432D-9D42-5A6237D2C5CA}" dt="2025-08-05T21:38:26.071" v="516" actId="478"/>
          <ac:grpSpMkLst>
            <pc:docMk/>
            <pc:sldMk cId="2603231170" sldId="273"/>
            <ac:grpSpMk id="19" creationId="{5B37A8AF-0342-0795-03BB-45C8EBD71841}"/>
          </ac:grpSpMkLst>
        </pc:grpChg>
        <pc:grpChg chg="add mod">
          <ac:chgData name="Samantha Meijer" userId="a4d6313a0ffcb060" providerId="LiveId" clId="{2D5E6729-8C1F-432D-9D42-5A6237D2C5CA}" dt="2025-08-05T21:38:46.438" v="525"/>
          <ac:grpSpMkLst>
            <pc:docMk/>
            <pc:sldMk cId="2603231170" sldId="273"/>
            <ac:grpSpMk id="26" creationId="{4E331EB2-2196-246A-6124-0153104BF3BC}"/>
          </ac:grpSpMkLst>
        </pc:grpChg>
        <pc:graphicFrameChg chg="add mod modGraphic">
          <ac:chgData name="Samantha Meijer" userId="a4d6313a0ffcb060" providerId="LiveId" clId="{2D5E6729-8C1F-432D-9D42-5A6237D2C5CA}" dt="2025-08-05T21:39:31.400" v="531" actId="313"/>
          <ac:graphicFrameMkLst>
            <pc:docMk/>
            <pc:sldMk cId="2603231170" sldId="273"/>
            <ac:graphicFrameMk id="29" creationId="{05F5A69C-4D12-1446-3EE8-94E1A3886934}"/>
          </ac:graphicFrameMkLst>
        </pc:graphicFrameChg>
      </pc:sldChg>
    </pc:docChg>
  </pc:docChgLst>
  <pc:docChgLst>
    <pc:chgData name="Jean-Michel Riel" userId="S::rielj@psac-afpc.com::99f6857b-ff63-4d64-aac3-7488ba8db2ce" providerId="AD" clId="Web-{5AEE66F9-2684-E248-6547-BF783E10F4ED}"/>
    <pc:docChg chg="modSld">
      <pc:chgData name="Jean-Michel Riel" userId="S::rielj@psac-afpc.com::99f6857b-ff63-4d64-aac3-7488ba8db2ce" providerId="AD" clId="Web-{5AEE66F9-2684-E248-6547-BF783E10F4ED}" dt="2024-09-18T14:20:58.883" v="3" actId="1076"/>
      <pc:docMkLst>
        <pc:docMk/>
      </pc:docMkLst>
      <pc:sldChg chg="modSp">
        <pc:chgData name="Jean-Michel Riel" userId="S::rielj@psac-afpc.com::99f6857b-ff63-4d64-aac3-7488ba8db2ce" providerId="AD" clId="Web-{5AEE66F9-2684-E248-6547-BF783E10F4ED}" dt="2024-09-18T14:20:11.272" v="2" actId="1076"/>
        <pc:sldMkLst>
          <pc:docMk/>
          <pc:sldMk cId="0" sldId="256"/>
        </pc:sldMkLst>
      </pc:sldChg>
      <pc:sldChg chg="modSp">
        <pc:chgData name="Jean-Michel Riel" userId="S::rielj@psac-afpc.com::99f6857b-ff63-4d64-aac3-7488ba8db2ce" providerId="AD" clId="Web-{5AEE66F9-2684-E248-6547-BF783E10F4ED}" dt="2024-09-18T14:20:58.883" v="3" actId="1076"/>
        <pc:sldMkLst>
          <pc:docMk/>
          <pc:sldMk cId="0" sldId="258"/>
        </pc:sldMkLst>
      </pc:sldChg>
      <pc:sldChg chg="modNotes">
        <pc:chgData name="Jean-Michel Riel" userId="S::rielj@psac-afpc.com::99f6857b-ff63-4d64-aac3-7488ba8db2ce" providerId="AD" clId="Web-{5AEE66F9-2684-E248-6547-BF783E10F4ED}" dt="2024-09-18T13:48:40.515" v="1"/>
        <pc:sldMkLst>
          <pc:docMk/>
          <pc:sldMk cId="0" sldId="260"/>
        </pc:sldMkLst>
      </pc:sldChg>
    </pc:docChg>
  </pc:docChgLst>
  <pc:docChgLst>
    <pc:chgData name="Dominique Barrette" userId="df218e54-2a5e-4410-8653-0842c507c424" providerId="ADAL" clId="{45F99DFC-CCF5-40ED-8E22-DCF71AC6A96F}"/>
    <pc:docChg chg="modSld">
      <pc:chgData name="Dominique Barrette" userId="df218e54-2a5e-4410-8653-0842c507c424" providerId="ADAL" clId="{45F99DFC-CCF5-40ED-8E22-DCF71AC6A96F}" dt="2025-06-03T14:46:31.241" v="92" actId="113"/>
      <pc:docMkLst>
        <pc:docMk/>
      </pc:docMkLst>
      <pc:sldChg chg="modSp mod">
        <pc:chgData name="Dominique Barrette" userId="df218e54-2a5e-4410-8653-0842c507c424" providerId="ADAL" clId="{45F99DFC-CCF5-40ED-8E22-DCF71AC6A96F}" dt="2025-06-03T14:43:02.719" v="10" actId="20577"/>
        <pc:sldMkLst>
          <pc:docMk/>
          <pc:sldMk cId="0" sldId="263"/>
        </pc:sldMkLst>
        <pc:spChg chg="mod">
          <ac:chgData name="Dominique Barrette" userId="df218e54-2a5e-4410-8653-0842c507c424" providerId="ADAL" clId="{45F99DFC-CCF5-40ED-8E22-DCF71AC6A96F}" dt="2025-06-03T14:43:00.747" v="8" actId="14100"/>
          <ac:spMkLst>
            <pc:docMk/>
            <pc:sldMk cId="0" sldId="263"/>
            <ac:spMk id="16" creationId="{00000000-0000-0000-0000-000000000000}"/>
          </ac:spMkLst>
        </pc:spChg>
        <pc:spChg chg="mod">
          <ac:chgData name="Dominique Barrette" userId="df218e54-2a5e-4410-8653-0842c507c424" providerId="ADAL" clId="{45F99DFC-CCF5-40ED-8E22-DCF71AC6A96F}" dt="2025-06-03T14:43:02.719" v="10" actId="20577"/>
          <ac:spMkLst>
            <pc:docMk/>
            <pc:sldMk cId="0" sldId="263"/>
            <ac:spMk id="18" creationId="{00000000-0000-0000-0000-000000000000}"/>
          </ac:spMkLst>
        </pc:spChg>
      </pc:sldChg>
      <pc:sldChg chg="modSp mod">
        <pc:chgData name="Dominique Barrette" userId="df218e54-2a5e-4410-8653-0842c507c424" providerId="ADAL" clId="{45F99DFC-CCF5-40ED-8E22-DCF71AC6A96F}" dt="2025-06-03T14:46:31.241" v="92" actId="113"/>
        <pc:sldMkLst>
          <pc:docMk/>
          <pc:sldMk cId="0" sldId="264"/>
        </pc:sldMkLst>
        <pc:spChg chg="mod">
          <ac:chgData name="Dominique Barrette" userId="df218e54-2a5e-4410-8653-0842c507c424" providerId="ADAL" clId="{45F99DFC-CCF5-40ED-8E22-DCF71AC6A96F}" dt="2025-06-03T14:44:53.577" v="58" actId="20577"/>
          <ac:spMkLst>
            <pc:docMk/>
            <pc:sldMk cId="0" sldId="264"/>
            <ac:spMk id="12" creationId="{00000000-0000-0000-0000-000000000000}"/>
          </ac:spMkLst>
        </pc:spChg>
        <pc:spChg chg="mod">
          <ac:chgData name="Dominique Barrette" userId="df218e54-2a5e-4410-8653-0842c507c424" providerId="ADAL" clId="{45F99DFC-CCF5-40ED-8E22-DCF71AC6A96F}" dt="2025-06-03T14:46:31.241" v="92" actId="113"/>
          <ac:spMkLst>
            <pc:docMk/>
            <pc:sldMk cId="0" sldId="264"/>
            <ac:spMk id="1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gsu-ssg.com/en/locals-1/national-capital/70055-ncr-supply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gsu-ssg.com/en/locals-1/national-capital/70055-ncr-supply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E8EEE-5202-4D6F-8075-AF9C6A9A2E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B233E5-8D76-449D-971D-8FF001DD8D80}">
      <dgm:prSet/>
      <dgm:spPr/>
      <dgm:t>
        <a:bodyPr/>
        <a:lstStyle/>
        <a:p>
          <a:r>
            <a:rPr lang="en-US" dirty="0"/>
            <a:t>Local 70055 represents the PSAC members in the Ottawa/Gatineau region working at Public Services and Procurement Canada (PSPC), and covers the following branches:</a:t>
          </a:r>
        </a:p>
      </dgm:t>
    </dgm:pt>
    <dgm:pt modelId="{36DA7880-94B7-4D52-A356-D7B4F2244AE3}" type="parTrans" cxnId="{7A5D4FF2-4525-411C-A05E-DE103455B0F2}">
      <dgm:prSet/>
      <dgm:spPr/>
      <dgm:t>
        <a:bodyPr/>
        <a:lstStyle/>
        <a:p>
          <a:endParaRPr lang="en-US"/>
        </a:p>
      </dgm:t>
    </dgm:pt>
    <dgm:pt modelId="{513EC77E-20D4-4EC8-98DB-9D9ECADC4BE9}" type="sibTrans" cxnId="{7A5D4FF2-4525-411C-A05E-DE103455B0F2}">
      <dgm:prSet/>
      <dgm:spPr/>
      <dgm:t>
        <a:bodyPr/>
        <a:lstStyle/>
        <a:p>
          <a:endParaRPr lang="en-US"/>
        </a:p>
      </dgm:t>
    </dgm:pt>
    <dgm:pt modelId="{8DFAF818-4CD6-446D-8B73-1CD1084D2B2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Defense and Marine Procurement Branch</a:t>
          </a:r>
        </a:p>
      </dgm:t>
    </dgm:pt>
    <dgm:pt modelId="{60EA5C3F-FC6D-4561-9452-A5E86247263A}" type="parTrans" cxnId="{956D81F9-7219-4E9D-AC45-8421DD18F157}">
      <dgm:prSet/>
      <dgm:spPr/>
      <dgm:t>
        <a:bodyPr/>
        <a:lstStyle/>
        <a:p>
          <a:endParaRPr lang="en-US"/>
        </a:p>
      </dgm:t>
    </dgm:pt>
    <dgm:pt modelId="{B37A7515-F3C1-40FA-B24B-C1D7FBD8EE1E}" type="sibTrans" cxnId="{956D81F9-7219-4E9D-AC45-8421DD18F157}">
      <dgm:prSet/>
      <dgm:spPr/>
      <dgm:t>
        <a:bodyPr/>
        <a:lstStyle/>
        <a:p>
          <a:endParaRPr lang="en-US"/>
        </a:p>
      </dgm:t>
    </dgm:pt>
    <dgm:pt modelId="{BBA99483-751A-4489-8BDE-63CEE512DA3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Digital Services Branch</a:t>
          </a:r>
        </a:p>
      </dgm:t>
    </dgm:pt>
    <dgm:pt modelId="{BC662D74-C7A0-4138-8E83-629ED5DD954B}" type="parTrans" cxnId="{EB545352-0DE6-4B1B-ABC2-6A8FA4D9991C}">
      <dgm:prSet/>
      <dgm:spPr/>
      <dgm:t>
        <a:bodyPr/>
        <a:lstStyle/>
        <a:p>
          <a:endParaRPr lang="en-US"/>
        </a:p>
      </dgm:t>
    </dgm:pt>
    <dgm:pt modelId="{61C31C35-3CEA-43D2-BD33-68685059D7E3}" type="sibTrans" cxnId="{EB545352-0DE6-4B1B-ABC2-6A8FA4D9991C}">
      <dgm:prSet/>
      <dgm:spPr/>
      <dgm:t>
        <a:bodyPr/>
        <a:lstStyle/>
        <a:p>
          <a:endParaRPr lang="en-US"/>
        </a:p>
      </dgm:t>
    </dgm:pt>
    <dgm:pt modelId="{596F85F4-AD4A-437A-AEF8-9B92D684F3CD}">
      <dgm:prSet/>
      <dgm:spPr/>
      <dgm:t>
        <a:bodyPr/>
        <a:lstStyle/>
        <a:p>
          <a:r>
            <a:rPr lang="en-US" dirty="0"/>
            <a:t>Legal Services Branch</a:t>
          </a:r>
        </a:p>
      </dgm:t>
    </dgm:pt>
    <dgm:pt modelId="{6A185491-B80E-4FF2-B09C-237FD6530B41}" type="parTrans" cxnId="{4F789FA9-38E7-4B81-8330-4BB911AE8831}">
      <dgm:prSet/>
      <dgm:spPr/>
      <dgm:t>
        <a:bodyPr/>
        <a:lstStyle/>
        <a:p>
          <a:endParaRPr lang="en-US"/>
        </a:p>
      </dgm:t>
    </dgm:pt>
    <dgm:pt modelId="{2BBA87C9-6DF7-4B22-8CC4-186238DE5B57}" type="sibTrans" cxnId="{4F789FA9-38E7-4B81-8330-4BB911AE8831}">
      <dgm:prSet/>
      <dgm:spPr/>
      <dgm:t>
        <a:bodyPr/>
        <a:lstStyle/>
        <a:p>
          <a:endParaRPr lang="en-US"/>
        </a:p>
      </dgm:t>
    </dgm:pt>
    <dgm:pt modelId="{BEA1A8DA-0BAF-46ED-9A05-7167F4930039}">
      <dgm:prSet/>
      <dgm:spPr/>
      <dgm:t>
        <a:bodyPr/>
        <a:lstStyle/>
        <a:p>
          <a:r>
            <a:rPr lang="en-US"/>
            <a:t>Procurement Branch</a:t>
          </a:r>
        </a:p>
      </dgm:t>
    </dgm:pt>
    <dgm:pt modelId="{23FE6584-91DB-4E8D-AA64-1B5F9CADA163}" type="parTrans" cxnId="{25D0CB8A-F78C-4F61-8E08-3EA2AD5A37D4}">
      <dgm:prSet/>
      <dgm:spPr/>
      <dgm:t>
        <a:bodyPr/>
        <a:lstStyle/>
        <a:p>
          <a:endParaRPr lang="en-US"/>
        </a:p>
      </dgm:t>
    </dgm:pt>
    <dgm:pt modelId="{6258E825-B3BB-41BB-B634-B579CACCDBD2}" type="sibTrans" cxnId="{25D0CB8A-F78C-4F61-8E08-3EA2AD5A37D4}">
      <dgm:prSet/>
      <dgm:spPr/>
      <dgm:t>
        <a:bodyPr/>
        <a:lstStyle/>
        <a:p>
          <a:endParaRPr lang="en-US"/>
        </a:p>
      </dgm:t>
    </dgm:pt>
    <dgm:pt modelId="{81B23447-10CB-4159-AC29-A62CDAA89E69}">
      <dgm:prSet/>
      <dgm:spPr/>
      <dgm:t>
        <a:bodyPr/>
        <a:lstStyle/>
        <a:p>
          <a:r>
            <a:rPr lang="en-US" dirty="0"/>
            <a:t>Departmental Oversight Branch</a:t>
          </a:r>
        </a:p>
      </dgm:t>
    </dgm:pt>
    <dgm:pt modelId="{2828FE73-48E3-4EF3-B1B5-1E3653671202}" type="parTrans" cxnId="{3588D8A2-8BD5-4446-A525-F4A6049A54BC}">
      <dgm:prSet/>
      <dgm:spPr/>
      <dgm:t>
        <a:bodyPr/>
        <a:lstStyle/>
        <a:p>
          <a:endParaRPr lang="en-US"/>
        </a:p>
      </dgm:t>
    </dgm:pt>
    <dgm:pt modelId="{CDD67056-524D-4124-8F32-F149E864160D}" type="sibTrans" cxnId="{3588D8A2-8BD5-4446-A525-F4A6049A54BC}">
      <dgm:prSet/>
      <dgm:spPr/>
      <dgm:t>
        <a:bodyPr/>
        <a:lstStyle/>
        <a:p>
          <a:endParaRPr lang="en-US"/>
        </a:p>
      </dgm:t>
    </dgm:pt>
    <dgm:pt modelId="{76089F41-BCCE-41A3-B849-AA6C4E7FF1E4}">
      <dgm:prSet/>
      <dgm:spPr/>
      <dgm:t>
        <a:bodyPr/>
        <a:lstStyle/>
        <a:p>
          <a:r>
            <a:rPr lang="en-US"/>
            <a:t>Integrated Services Branch</a:t>
          </a:r>
        </a:p>
      </dgm:t>
    </dgm:pt>
    <dgm:pt modelId="{226BA4E2-1FF6-481A-9AC5-8335ED6EE519}" type="parTrans" cxnId="{9FC47E1E-3308-4DF9-ADD9-4A7ABACCBD84}">
      <dgm:prSet/>
      <dgm:spPr/>
      <dgm:t>
        <a:bodyPr/>
        <a:lstStyle/>
        <a:p>
          <a:endParaRPr lang="en-US"/>
        </a:p>
      </dgm:t>
    </dgm:pt>
    <dgm:pt modelId="{BC93C5E8-7D5E-4D71-B053-69DE560EAFE8}" type="sibTrans" cxnId="{9FC47E1E-3308-4DF9-ADD9-4A7ABACCBD84}">
      <dgm:prSet/>
      <dgm:spPr/>
      <dgm:t>
        <a:bodyPr/>
        <a:lstStyle/>
        <a:p>
          <a:endParaRPr lang="en-US"/>
        </a:p>
      </dgm:t>
    </dgm:pt>
    <dgm:pt modelId="{5A114158-102D-4BD7-93A1-8CD2A92B5108}">
      <dgm:prSet/>
      <dgm:spPr/>
      <dgm:t>
        <a:bodyPr/>
        <a:lstStyle/>
        <a:p>
          <a:r>
            <a:rPr lang="en-US"/>
            <a:t>The Local carries out three important functions at the worksite. These functions are necessary to create and strong and effective union presence at the worksite.</a:t>
          </a:r>
        </a:p>
      </dgm:t>
    </dgm:pt>
    <dgm:pt modelId="{49F9F051-ECCC-49D3-BB20-E3813445C688}" type="parTrans" cxnId="{D379EBEB-C703-435B-9FF1-93512AC495C4}">
      <dgm:prSet/>
      <dgm:spPr/>
      <dgm:t>
        <a:bodyPr/>
        <a:lstStyle/>
        <a:p>
          <a:endParaRPr lang="en-US"/>
        </a:p>
      </dgm:t>
    </dgm:pt>
    <dgm:pt modelId="{9B40DF37-4C32-4332-925A-D211B590F2F7}" type="sibTrans" cxnId="{D379EBEB-C703-435B-9FF1-93512AC495C4}">
      <dgm:prSet/>
      <dgm:spPr/>
      <dgm:t>
        <a:bodyPr/>
        <a:lstStyle/>
        <a:p>
          <a:endParaRPr lang="en-US"/>
        </a:p>
      </dgm:t>
    </dgm:pt>
    <dgm:pt modelId="{041FECE6-9BD6-4F1C-9F98-3BE5AE38CD9A}">
      <dgm:prSet/>
      <dgm:spPr/>
      <dgm:t>
        <a:bodyPr/>
        <a:lstStyle/>
        <a:p>
          <a:r>
            <a:rPr lang="en-US"/>
            <a:t>It provides workplace representation for those workers covered by PSAC collective agreements (including grievance representation and overall membership representation through union-management fora)</a:t>
          </a:r>
        </a:p>
      </dgm:t>
    </dgm:pt>
    <dgm:pt modelId="{57F9F264-C620-4A54-9675-1815B8FE6C1A}" type="parTrans" cxnId="{A79DA709-AEC5-42E3-A7F1-C3AD01A538DA}">
      <dgm:prSet/>
      <dgm:spPr/>
      <dgm:t>
        <a:bodyPr/>
        <a:lstStyle/>
        <a:p>
          <a:endParaRPr lang="en-US"/>
        </a:p>
      </dgm:t>
    </dgm:pt>
    <dgm:pt modelId="{863A6A55-13A5-4E2D-A576-7BC4A70F01EB}" type="sibTrans" cxnId="{A79DA709-AEC5-42E3-A7F1-C3AD01A538DA}">
      <dgm:prSet/>
      <dgm:spPr/>
      <dgm:t>
        <a:bodyPr/>
        <a:lstStyle/>
        <a:p>
          <a:endParaRPr lang="en-US"/>
        </a:p>
      </dgm:t>
    </dgm:pt>
    <dgm:pt modelId="{D2536D8F-D141-45CD-834B-6DED5BAD7EA6}">
      <dgm:prSet/>
      <dgm:spPr/>
      <dgm:t>
        <a:bodyPr/>
        <a:lstStyle/>
        <a:p>
          <a:r>
            <a:rPr lang="en-US"/>
            <a:t>It provides political leadership to the members.</a:t>
          </a:r>
        </a:p>
      </dgm:t>
    </dgm:pt>
    <dgm:pt modelId="{2D916EBB-2ADA-4841-A147-495F429AAAE5}" type="parTrans" cxnId="{B79ED7E7-1164-4DF2-8797-24CF0B0C9F29}">
      <dgm:prSet/>
      <dgm:spPr/>
      <dgm:t>
        <a:bodyPr/>
        <a:lstStyle/>
        <a:p>
          <a:endParaRPr lang="en-US"/>
        </a:p>
      </dgm:t>
    </dgm:pt>
    <dgm:pt modelId="{D9D62A45-7AC0-4AC1-8976-1675DBDBBB37}" type="sibTrans" cxnId="{B79ED7E7-1164-4DF2-8797-24CF0B0C9F29}">
      <dgm:prSet/>
      <dgm:spPr/>
      <dgm:t>
        <a:bodyPr/>
        <a:lstStyle/>
        <a:p>
          <a:endParaRPr lang="en-US"/>
        </a:p>
      </dgm:t>
    </dgm:pt>
    <dgm:pt modelId="{D3CEC459-2EC8-411D-80CD-F90495D7E300}">
      <dgm:prSet/>
      <dgm:spPr/>
      <dgm:t>
        <a:bodyPr/>
        <a:lstStyle/>
        <a:p>
          <a:r>
            <a:rPr lang="en-US"/>
            <a:t>It provides direction to the union by ensuring Local concerns and issues are raised.</a:t>
          </a:r>
        </a:p>
      </dgm:t>
    </dgm:pt>
    <dgm:pt modelId="{80F58E25-5837-432F-B06F-9A49000ECA1B}" type="parTrans" cxnId="{6D9D2014-AF89-4749-9FB5-77D0220F6F6F}">
      <dgm:prSet/>
      <dgm:spPr/>
      <dgm:t>
        <a:bodyPr/>
        <a:lstStyle/>
        <a:p>
          <a:endParaRPr lang="en-US"/>
        </a:p>
      </dgm:t>
    </dgm:pt>
    <dgm:pt modelId="{D113DE78-FDA0-4E52-8792-E353D77962A3}" type="sibTrans" cxnId="{6D9D2014-AF89-4749-9FB5-77D0220F6F6F}">
      <dgm:prSet/>
      <dgm:spPr/>
      <dgm:t>
        <a:bodyPr/>
        <a:lstStyle/>
        <a:p>
          <a:endParaRPr lang="en-US"/>
        </a:p>
      </dgm:t>
    </dgm:pt>
    <dgm:pt modelId="{DB813486-A231-4040-850F-D99E1642BB51}">
      <dgm:prSet/>
      <dgm:spPr/>
      <dgm:t>
        <a:bodyPr/>
        <a:lstStyle/>
        <a:p>
          <a:r>
            <a:rPr lang="en-US"/>
            <a:t>Your local executive team is voted in by you at the Annual General Meeting held at the end of February/beginning of March. More information about the current executive can be found here: </a:t>
          </a:r>
          <a:r>
            <a:rPr lang="en-US">
              <a:hlinkClick xmlns:r="http://schemas.openxmlformats.org/officeDocument/2006/relationships" r:id="rId1"/>
            </a:rPr>
            <a:t>https://gsu-ssg.com/en/locals-1/national-capital/70055-ncr-supply</a:t>
          </a:r>
          <a:endParaRPr lang="en-US"/>
        </a:p>
      </dgm:t>
    </dgm:pt>
    <dgm:pt modelId="{5A5D9D91-9C93-436C-8729-267F851AD468}" type="parTrans" cxnId="{0E129A04-831D-408D-B84E-F898E7E25F81}">
      <dgm:prSet/>
      <dgm:spPr/>
      <dgm:t>
        <a:bodyPr/>
        <a:lstStyle/>
        <a:p>
          <a:endParaRPr lang="en-US"/>
        </a:p>
      </dgm:t>
    </dgm:pt>
    <dgm:pt modelId="{AD98BADA-5CA0-4EE5-86BE-1A31540189E3}" type="sibTrans" cxnId="{0E129A04-831D-408D-B84E-F898E7E25F81}">
      <dgm:prSet/>
      <dgm:spPr/>
      <dgm:t>
        <a:bodyPr/>
        <a:lstStyle/>
        <a:p>
          <a:endParaRPr lang="en-US"/>
        </a:p>
      </dgm:t>
    </dgm:pt>
    <dgm:pt modelId="{CE46F342-99CE-4838-835C-F17F2C04E3A6}" type="pres">
      <dgm:prSet presAssocID="{EF7E8EEE-5202-4D6F-8075-AF9C6A9A2E67}" presName="linear" presStyleCnt="0">
        <dgm:presLayoutVars>
          <dgm:animLvl val="lvl"/>
          <dgm:resizeHandles val="exact"/>
        </dgm:presLayoutVars>
      </dgm:prSet>
      <dgm:spPr/>
    </dgm:pt>
    <dgm:pt modelId="{77707DCC-1EAE-4F49-9258-0531714B2FD2}" type="pres">
      <dgm:prSet presAssocID="{01B233E5-8D76-449D-971D-8FF001DD8D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5D1102-38BC-45C8-96F6-A15B90A92549}" type="pres">
      <dgm:prSet presAssocID="{01B233E5-8D76-449D-971D-8FF001DD8D80}" presName="childText" presStyleLbl="revTx" presStyleIdx="0" presStyleCnt="2">
        <dgm:presLayoutVars>
          <dgm:bulletEnabled val="1"/>
        </dgm:presLayoutVars>
      </dgm:prSet>
      <dgm:spPr/>
    </dgm:pt>
    <dgm:pt modelId="{DBBC613A-C497-4595-B7FB-CBFB646161CB}" type="pres">
      <dgm:prSet presAssocID="{5A114158-102D-4BD7-93A1-8CD2A92B51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5A4EA5-AE55-4A49-ABE5-212EBE3B160E}" type="pres">
      <dgm:prSet presAssocID="{5A114158-102D-4BD7-93A1-8CD2A92B5108}" presName="childText" presStyleLbl="revTx" presStyleIdx="1" presStyleCnt="2">
        <dgm:presLayoutVars>
          <dgm:bulletEnabled val="1"/>
        </dgm:presLayoutVars>
      </dgm:prSet>
      <dgm:spPr/>
    </dgm:pt>
    <dgm:pt modelId="{18C1C6FA-85EC-49EC-9C50-8C0E445B16FF}" type="pres">
      <dgm:prSet presAssocID="{DB813486-A231-4040-850F-D99E1642BB5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E129A04-831D-408D-B84E-F898E7E25F81}" srcId="{EF7E8EEE-5202-4D6F-8075-AF9C6A9A2E67}" destId="{DB813486-A231-4040-850F-D99E1642BB51}" srcOrd="2" destOrd="0" parTransId="{5A5D9D91-9C93-436C-8729-267F851AD468}" sibTransId="{AD98BADA-5CA0-4EE5-86BE-1A31540189E3}"/>
    <dgm:cxn modelId="{D9224905-36A8-41DF-B66E-517E3688A8EF}" type="presOf" srcId="{8DFAF818-4CD6-446D-8B73-1CD1084D2B20}" destId="{425D1102-38BC-45C8-96F6-A15B90A92549}" srcOrd="0" destOrd="0" presId="urn:microsoft.com/office/officeart/2005/8/layout/vList2"/>
    <dgm:cxn modelId="{A79DA709-AEC5-42E3-A7F1-C3AD01A538DA}" srcId="{5A114158-102D-4BD7-93A1-8CD2A92B5108}" destId="{041FECE6-9BD6-4F1C-9F98-3BE5AE38CD9A}" srcOrd="0" destOrd="0" parTransId="{57F9F264-C620-4A54-9675-1815B8FE6C1A}" sibTransId="{863A6A55-13A5-4E2D-A576-7BC4A70F01EB}"/>
    <dgm:cxn modelId="{6D9D2014-AF89-4749-9FB5-77D0220F6F6F}" srcId="{5A114158-102D-4BD7-93A1-8CD2A92B5108}" destId="{D3CEC459-2EC8-411D-80CD-F90495D7E300}" srcOrd="2" destOrd="0" parTransId="{80F58E25-5837-432F-B06F-9A49000ECA1B}" sibTransId="{D113DE78-FDA0-4E52-8792-E353D77962A3}"/>
    <dgm:cxn modelId="{9FC47E1E-3308-4DF9-ADD9-4A7ABACCBD84}" srcId="{01B233E5-8D76-449D-971D-8FF001DD8D80}" destId="{76089F41-BCCE-41A3-B849-AA6C4E7FF1E4}" srcOrd="5" destOrd="0" parTransId="{226BA4E2-1FF6-481A-9AC5-8335ED6EE519}" sibTransId="{BC93C5E8-7D5E-4D71-B053-69DE560EAFE8}"/>
    <dgm:cxn modelId="{7F2FC26C-262A-4D52-8212-2D2E6561AC0E}" type="presOf" srcId="{D2536D8F-D141-45CD-834B-6DED5BAD7EA6}" destId="{495A4EA5-AE55-4A49-ABE5-212EBE3B160E}" srcOrd="0" destOrd="1" presId="urn:microsoft.com/office/officeart/2005/8/layout/vList2"/>
    <dgm:cxn modelId="{EB545352-0DE6-4B1B-ABC2-6A8FA4D9991C}" srcId="{01B233E5-8D76-449D-971D-8FF001DD8D80}" destId="{BBA99483-751A-4489-8BDE-63CEE512DA31}" srcOrd="1" destOrd="0" parTransId="{BC662D74-C7A0-4138-8E83-629ED5DD954B}" sibTransId="{61C31C35-3CEA-43D2-BD33-68685059D7E3}"/>
    <dgm:cxn modelId="{46042E7D-D23B-4C85-BD3B-0A64E1BE3D58}" type="presOf" srcId="{D3CEC459-2EC8-411D-80CD-F90495D7E300}" destId="{495A4EA5-AE55-4A49-ABE5-212EBE3B160E}" srcOrd="0" destOrd="2" presId="urn:microsoft.com/office/officeart/2005/8/layout/vList2"/>
    <dgm:cxn modelId="{D2C9577F-FE89-499B-980E-9C8428EC849C}" type="presOf" srcId="{DB813486-A231-4040-850F-D99E1642BB51}" destId="{18C1C6FA-85EC-49EC-9C50-8C0E445B16FF}" srcOrd="0" destOrd="0" presId="urn:microsoft.com/office/officeart/2005/8/layout/vList2"/>
    <dgm:cxn modelId="{BEC23780-4FF4-42DB-81AF-B7D550278EA6}" type="presOf" srcId="{EF7E8EEE-5202-4D6F-8075-AF9C6A9A2E67}" destId="{CE46F342-99CE-4838-835C-F17F2C04E3A6}" srcOrd="0" destOrd="0" presId="urn:microsoft.com/office/officeart/2005/8/layout/vList2"/>
    <dgm:cxn modelId="{25D0CB8A-F78C-4F61-8E08-3EA2AD5A37D4}" srcId="{01B233E5-8D76-449D-971D-8FF001DD8D80}" destId="{BEA1A8DA-0BAF-46ED-9A05-7167F4930039}" srcOrd="3" destOrd="0" parTransId="{23FE6584-91DB-4E8D-AA64-1B5F9CADA163}" sibTransId="{6258E825-B3BB-41BB-B634-B579CACCDBD2}"/>
    <dgm:cxn modelId="{B126DE8C-A13F-4020-ADE7-FDEF0345A7F9}" type="presOf" srcId="{01B233E5-8D76-449D-971D-8FF001DD8D80}" destId="{77707DCC-1EAE-4F49-9258-0531714B2FD2}" srcOrd="0" destOrd="0" presId="urn:microsoft.com/office/officeart/2005/8/layout/vList2"/>
    <dgm:cxn modelId="{DF031490-7D71-4292-BC61-2D5735328F7B}" type="presOf" srcId="{81B23447-10CB-4159-AC29-A62CDAA89E69}" destId="{425D1102-38BC-45C8-96F6-A15B90A92549}" srcOrd="0" destOrd="4" presId="urn:microsoft.com/office/officeart/2005/8/layout/vList2"/>
    <dgm:cxn modelId="{3588D8A2-8BD5-4446-A525-F4A6049A54BC}" srcId="{01B233E5-8D76-449D-971D-8FF001DD8D80}" destId="{81B23447-10CB-4159-AC29-A62CDAA89E69}" srcOrd="4" destOrd="0" parTransId="{2828FE73-48E3-4EF3-B1B5-1E3653671202}" sibTransId="{CDD67056-524D-4124-8F32-F149E864160D}"/>
    <dgm:cxn modelId="{4F789FA9-38E7-4B81-8330-4BB911AE8831}" srcId="{01B233E5-8D76-449D-971D-8FF001DD8D80}" destId="{596F85F4-AD4A-437A-AEF8-9B92D684F3CD}" srcOrd="2" destOrd="0" parTransId="{6A185491-B80E-4FF2-B09C-237FD6530B41}" sibTransId="{2BBA87C9-6DF7-4B22-8CC4-186238DE5B57}"/>
    <dgm:cxn modelId="{504D3BDA-75C4-4022-821F-63C2597A7D74}" type="presOf" srcId="{76089F41-BCCE-41A3-B849-AA6C4E7FF1E4}" destId="{425D1102-38BC-45C8-96F6-A15B90A92549}" srcOrd="0" destOrd="5" presId="urn:microsoft.com/office/officeart/2005/8/layout/vList2"/>
    <dgm:cxn modelId="{BF79C7DC-AE7C-48AE-9153-C857823742EF}" type="presOf" srcId="{5A114158-102D-4BD7-93A1-8CD2A92B5108}" destId="{DBBC613A-C497-4595-B7FB-CBFB646161CB}" srcOrd="0" destOrd="0" presId="urn:microsoft.com/office/officeart/2005/8/layout/vList2"/>
    <dgm:cxn modelId="{7C941FE6-8BCB-4E75-93CB-03FFF8A4BC68}" type="presOf" srcId="{BBA99483-751A-4489-8BDE-63CEE512DA31}" destId="{425D1102-38BC-45C8-96F6-A15B90A92549}" srcOrd="0" destOrd="1" presId="urn:microsoft.com/office/officeart/2005/8/layout/vList2"/>
    <dgm:cxn modelId="{B79ED7E7-1164-4DF2-8797-24CF0B0C9F29}" srcId="{5A114158-102D-4BD7-93A1-8CD2A92B5108}" destId="{D2536D8F-D141-45CD-834B-6DED5BAD7EA6}" srcOrd="1" destOrd="0" parTransId="{2D916EBB-2ADA-4841-A147-495F429AAAE5}" sibTransId="{D9D62A45-7AC0-4AC1-8976-1675DBDBBB37}"/>
    <dgm:cxn modelId="{D379EBEB-C703-435B-9FF1-93512AC495C4}" srcId="{EF7E8EEE-5202-4D6F-8075-AF9C6A9A2E67}" destId="{5A114158-102D-4BD7-93A1-8CD2A92B5108}" srcOrd="1" destOrd="0" parTransId="{49F9F051-ECCC-49D3-BB20-E3813445C688}" sibTransId="{9B40DF37-4C32-4332-925A-D211B590F2F7}"/>
    <dgm:cxn modelId="{91AF52ED-17D9-4061-98E1-3FF336670DB5}" type="presOf" srcId="{596F85F4-AD4A-437A-AEF8-9B92D684F3CD}" destId="{425D1102-38BC-45C8-96F6-A15B90A92549}" srcOrd="0" destOrd="2" presId="urn:microsoft.com/office/officeart/2005/8/layout/vList2"/>
    <dgm:cxn modelId="{C87127F1-F4AC-4F54-B4E0-F2B296113C39}" type="presOf" srcId="{041FECE6-9BD6-4F1C-9F98-3BE5AE38CD9A}" destId="{495A4EA5-AE55-4A49-ABE5-212EBE3B160E}" srcOrd="0" destOrd="0" presId="urn:microsoft.com/office/officeart/2005/8/layout/vList2"/>
    <dgm:cxn modelId="{7A5D4FF2-4525-411C-A05E-DE103455B0F2}" srcId="{EF7E8EEE-5202-4D6F-8075-AF9C6A9A2E67}" destId="{01B233E5-8D76-449D-971D-8FF001DD8D80}" srcOrd="0" destOrd="0" parTransId="{36DA7880-94B7-4D52-A356-D7B4F2244AE3}" sibTransId="{513EC77E-20D4-4EC8-98DB-9D9ECADC4BE9}"/>
    <dgm:cxn modelId="{73AAF9F2-51F6-49C6-8EA3-C5FDD0241E12}" type="presOf" srcId="{BEA1A8DA-0BAF-46ED-9A05-7167F4930039}" destId="{425D1102-38BC-45C8-96F6-A15B90A92549}" srcOrd="0" destOrd="3" presId="urn:microsoft.com/office/officeart/2005/8/layout/vList2"/>
    <dgm:cxn modelId="{956D81F9-7219-4E9D-AC45-8421DD18F157}" srcId="{01B233E5-8D76-449D-971D-8FF001DD8D80}" destId="{8DFAF818-4CD6-446D-8B73-1CD1084D2B20}" srcOrd="0" destOrd="0" parTransId="{60EA5C3F-FC6D-4561-9452-A5E86247263A}" sibTransId="{B37A7515-F3C1-40FA-B24B-C1D7FBD8EE1E}"/>
    <dgm:cxn modelId="{48507AEF-8A68-499C-97DC-9F7444FB0398}" type="presParOf" srcId="{CE46F342-99CE-4838-835C-F17F2C04E3A6}" destId="{77707DCC-1EAE-4F49-9258-0531714B2FD2}" srcOrd="0" destOrd="0" presId="urn:microsoft.com/office/officeart/2005/8/layout/vList2"/>
    <dgm:cxn modelId="{9818BEB3-E1F3-4420-B467-770D79A025AA}" type="presParOf" srcId="{CE46F342-99CE-4838-835C-F17F2C04E3A6}" destId="{425D1102-38BC-45C8-96F6-A15B90A92549}" srcOrd="1" destOrd="0" presId="urn:microsoft.com/office/officeart/2005/8/layout/vList2"/>
    <dgm:cxn modelId="{9852853B-14F0-4716-BC79-1616E35B7D91}" type="presParOf" srcId="{CE46F342-99CE-4838-835C-F17F2C04E3A6}" destId="{DBBC613A-C497-4595-B7FB-CBFB646161CB}" srcOrd="2" destOrd="0" presId="urn:microsoft.com/office/officeart/2005/8/layout/vList2"/>
    <dgm:cxn modelId="{A44BAAAA-D9E4-4B69-82AF-2686397AC641}" type="presParOf" srcId="{CE46F342-99CE-4838-835C-F17F2C04E3A6}" destId="{495A4EA5-AE55-4A49-ABE5-212EBE3B160E}" srcOrd="3" destOrd="0" presId="urn:microsoft.com/office/officeart/2005/8/layout/vList2"/>
    <dgm:cxn modelId="{7AAB8E80-4F34-4669-A935-3D8DD59EA2F2}" type="presParOf" srcId="{CE46F342-99CE-4838-835C-F17F2C04E3A6}" destId="{18C1C6FA-85EC-49EC-9C50-8C0E445B16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76427-041D-45CA-89BA-B23FCC4B54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DA090D-5C5E-4ED6-A6D9-5D373F02F045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The Local shall protect, maintain, and advance the interests of the members coming under its jurisdiction.</a:t>
          </a:r>
          <a:endParaRPr lang="en-US"/>
        </a:p>
      </dgm:t>
    </dgm:pt>
    <dgm:pt modelId="{DE9B046B-B527-4B48-9B0B-4506C8F493D5}" type="parTrans" cxnId="{E1768A61-DBBF-4B73-B8A5-8139D6298DA1}">
      <dgm:prSet/>
      <dgm:spPr/>
      <dgm:t>
        <a:bodyPr/>
        <a:lstStyle/>
        <a:p>
          <a:endParaRPr lang="en-US"/>
        </a:p>
      </dgm:t>
    </dgm:pt>
    <dgm:pt modelId="{C45921DB-4BDE-4E94-A912-8FBDA225074D}" type="sibTrans" cxnId="{E1768A61-DBBF-4B73-B8A5-8139D6298DA1}">
      <dgm:prSet/>
      <dgm:spPr/>
      <dgm:t>
        <a:bodyPr/>
        <a:lstStyle/>
        <a:p>
          <a:endParaRPr lang="en-US"/>
        </a:p>
      </dgm:t>
    </dgm:pt>
    <dgm:pt modelId="{6C871E6C-5C5A-4074-80C2-AA579F501FB8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This Local shall subscribe unconditionally to and accept as its governing documents, the Constitution of the PSAC, the By-laws of the GSU, and the By-Laws of this Local.</a:t>
          </a:r>
          <a:endParaRPr lang="en-US"/>
        </a:p>
      </dgm:t>
    </dgm:pt>
    <dgm:pt modelId="{78DCA0D0-F15B-46C6-A04F-59054CC0F6E0}" type="parTrans" cxnId="{1C21DFA4-A5A7-4939-8999-AAD9B92316DF}">
      <dgm:prSet/>
      <dgm:spPr/>
      <dgm:t>
        <a:bodyPr/>
        <a:lstStyle/>
        <a:p>
          <a:endParaRPr lang="en-US"/>
        </a:p>
      </dgm:t>
    </dgm:pt>
    <dgm:pt modelId="{28B7C427-D685-46CB-A223-442F89713DBC}" type="sibTrans" cxnId="{1C21DFA4-A5A7-4939-8999-AAD9B92316DF}">
      <dgm:prSet/>
      <dgm:spPr/>
      <dgm:t>
        <a:bodyPr/>
        <a:lstStyle/>
        <a:p>
          <a:endParaRPr lang="en-US"/>
        </a:p>
      </dgm:t>
    </dgm:pt>
    <dgm:pt modelId="{25B3CE4B-F426-4E0A-8BFD-B91BEBA8F378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This Local shall have the authority to deal with Management representatives in their locality on matters affecting the interests of the membership.</a:t>
          </a:r>
          <a:endParaRPr lang="en-US"/>
        </a:p>
      </dgm:t>
    </dgm:pt>
    <dgm:pt modelId="{29AC287D-F482-4F22-A76C-B7B162EE5B60}" type="parTrans" cxnId="{DDB26FAB-EDD9-43C0-BDAA-046A28DDC032}">
      <dgm:prSet/>
      <dgm:spPr/>
      <dgm:t>
        <a:bodyPr/>
        <a:lstStyle/>
        <a:p>
          <a:endParaRPr lang="en-US"/>
        </a:p>
      </dgm:t>
    </dgm:pt>
    <dgm:pt modelId="{964B3034-CBAD-48B7-9C3E-316929DF9218}" type="sibTrans" cxnId="{DDB26FAB-EDD9-43C0-BDAA-046A28DDC032}">
      <dgm:prSet/>
      <dgm:spPr/>
      <dgm:t>
        <a:bodyPr/>
        <a:lstStyle/>
        <a:p>
          <a:endParaRPr lang="en-US"/>
        </a:p>
      </dgm:t>
    </dgm:pt>
    <dgm:pt modelId="{3EE8C0AE-E03D-4617-9C33-76EA5E7AA374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The Local tries to resolve problems that members may have.</a:t>
          </a:r>
          <a:endParaRPr lang="en-US"/>
        </a:p>
      </dgm:t>
    </dgm:pt>
    <dgm:pt modelId="{BB3242EB-CD88-4FA5-BB85-166A3AB81A35}" type="parTrans" cxnId="{DC50526D-25B2-485F-8FA7-8261B6598C04}">
      <dgm:prSet/>
      <dgm:spPr/>
      <dgm:t>
        <a:bodyPr/>
        <a:lstStyle/>
        <a:p>
          <a:endParaRPr lang="en-US"/>
        </a:p>
      </dgm:t>
    </dgm:pt>
    <dgm:pt modelId="{B8D29640-78D3-436B-BE42-9EAA888FF00F}" type="sibTrans" cxnId="{DC50526D-25B2-485F-8FA7-8261B6598C04}">
      <dgm:prSet/>
      <dgm:spPr/>
      <dgm:t>
        <a:bodyPr/>
        <a:lstStyle/>
        <a:p>
          <a:endParaRPr lang="en-US"/>
        </a:p>
      </dgm:t>
    </dgm:pt>
    <dgm:pt modelId="{C08EDB88-DDF6-4D55-BD78-11C430E081F9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The Local will try to have informal consultations first before going the grievance route.</a:t>
          </a:r>
          <a:endParaRPr lang="en-US"/>
        </a:p>
      </dgm:t>
    </dgm:pt>
    <dgm:pt modelId="{C63453E1-04C9-4AAF-BB84-81A51ED2B32E}" type="parTrans" cxnId="{696680C6-46B1-4F24-A4F8-CFE8BA5E7AAA}">
      <dgm:prSet/>
      <dgm:spPr/>
      <dgm:t>
        <a:bodyPr/>
        <a:lstStyle/>
        <a:p>
          <a:endParaRPr lang="en-US"/>
        </a:p>
      </dgm:t>
    </dgm:pt>
    <dgm:pt modelId="{E324482A-B50E-4F51-928B-EE78940B51C8}" type="sibTrans" cxnId="{696680C6-46B1-4F24-A4F8-CFE8BA5E7AAA}">
      <dgm:prSet/>
      <dgm:spPr/>
      <dgm:t>
        <a:bodyPr/>
        <a:lstStyle/>
        <a:p>
          <a:endParaRPr lang="en-US"/>
        </a:p>
      </dgm:t>
    </dgm:pt>
    <dgm:pt modelId="{3D59CD9C-767D-4D64-B268-044E826F057E}" type="pres">
      <dgm:prSet presAssocID="{51476427-041D-45CA-89BA-B23FCC4B541D}" presName="root" presStyleCnt="0">
        <dgm:presLayoutVars>
          <dgm:dir/>
          <dgm:resizeHandles val="exact"/>
        </dgm:presLayoutVars>
      </dgm:prSet>
      <dgm:spPr/>
    </dgm:pt>
    <dgm:pt modelId="{F0481554-02B1-4FDF-8419-8B4920846749}" type="pres">
      <dgm:prSet presAssocID="{1FDA090D-5C5E-4ED6-A6D9-5D373F02F045}" presName="compNode" presStyleCnt="0"/>
      <dgm:spPr/>
    </dgm:pt>
    <dgm:pt modelId="{DAF2C734-F23E-48A8-80EB-028AF4EEC74E}" type="pres">
      <dgm:prSet presAssocID="{1FDA090D-5C5E-4ED6-A6D9-5D373F02F045}" presName="bgRect" presStyleLbl="bgShp" presStyleIdx="0" presStyleCnt="5"/>
      <dgm:spPr/>
    </dgm:pt>
    <dgm:pt modelId="{9EF3BC3F-10FD-4F50-B195-F75C285D9700}" type="pres">
      <dgm:prSet presAssocID="{1FDA090D-5C5E-4ED6-A6D9-5D373F02F04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6621642E-C458-4433-B540-47809087AF26}" type="pres">
      <dgm:prSet presAssocID="{1FDA090D-5C5E-4ED6-A6D9-5D373F02F045}" presName="spaceRect" presStyleCnt="0"/>
      <dgm:spPr/>
    </dgm:pt>
    <dgm:pt modelId="{D0048D64-52EC-4450-A29B-DBC140694E44}" type="pres">
      <dgm:prSet presAssocID="{1FDA090D-5C5E-4ED6-A6D9-5D373F02F045}" presName="parTx" presStyleLbl="revTx" presStyleIdx="0" presStyleCnt="5">
        <dgm:presLayoutVars>
          <dgm:chMax val="0"/>
          <dgm:chPref val="0"/>
        </dgm:presLayoutVars>
      </dgm:prSet>
      <dgm:spPr/>
    </dgm:pt>
    <dgm:pt modelId="{113418B8-C69F-42FD-8C13-464F478BEC34}" type="pres">
      <dgm:prSet presAssocID="{C45921DB-4BDE-4E94-A912-8FBDA225074D}" presName="sibTrans" presStyleCnt="0"/>
      <dgm:spPr/>
    </dgm:pt>
    <dgm:pt modelId="{FE553A8D-1DAC-45F9-98F0-74A018811F9C}" type="pres">
      <dgm:prSet presAssocID="{6C871E6C-5C5A-4074-80C2-AA579F501FB8}" presName="compNode" presStyleCnt="0"/>
      <dgm:spPr/>
    </dgm:pt>
    <dgm:pt modelId="{06895B50-DD8D-4F98-9F8C-932B2A5F120F}" type="pres">
      <dgm:prSet presAssocID="{6C871E6C-5C5A-4074-80C2-AA579F501FB8}" presName="bgRect" presStyleLbl="bgShp" presStyleIdx="1" presStyleCnt="5"/>
      <dgm:spPr/>
    </dgm:pt>
    <dgm:pt modelId="{9E98067F-68D3-4191-A49A-D422E3505FDD}" type="pres">
      <dgm:prSet presAssocID="{6C871E6C-5C5A-4074-80C2-AA579F501FB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204563B-394E-4FC1-A5B2-BFA010298C0F}" type="pres">
      <dgm:prSet presAssocID="{6C871E6C-5C5A-4074-80C2-AA579F501FB8}" presName="spaceRect" presStyleCnt="0"/>
      <dgm:spPr/>
    </dgm:pt>
    <dgm:pt modelId="{C9BFCA73-31A7-4544-84F8-1DAA91DCFB02}" type="pres">
      <dgm:prSet presAssocID="{6C871E6C-5C5A-4074-80C2-AA579F501FB8}" presName="parTx" presStyleLbl="revTx" presStyleIdx="1" presStyleCnt="5">
        <dgm:presLayoutVars>
          <dgm:chMax val="0"/>
          <dgm:chPref val="0"/>
        </dgm:presLayoutVars>
      </dgm:prSet>
      <dgm:spPr/>
    </dgm:pt>
    <dgm:pt modelId="{E72C4864-71EF-42B3-9051-0F4A4BE503BA}" type="pres">
      <dgm:prSet presAssocID="{28B7C427-D685-46CB-A223-442F89713DBC}" presName="sibTrans" presStyleCnt="0"/>
      <dgm:spPr/>
    </dgm:pt>
    <dgm:pt modelId="{40814D82-5A62-473C-A963-E9AFE122BD21}" type="pres">
      <dgm:prSet presAssocID="{25B3CE4B-F426-4E0A-8BFD-B91BEBA8F378}" presName="compNode" presStyleCnt="0"/>
      <dgm:spPr/>
    </dgm:pt>
    <dgm:pt modelId="{0C368518-48B4-4168-8C55-BAFEBDD98999}" type="pres">
      <dgm:prSet presAssocID="{25B3CE4B-F426-4E0A-8BFD-B91BEBA8F378}" presName="bgRect" presStyleLbl="bgShp" presStyleIdx="2" presStyleCnt="5"/>
      <dgm:spPr/>
    </dgm:pt>
    <dgm:pt modelId="{34F3A5BC-C537-41A2-AABA-A1AE08BA9E51}" type="pres">
      <dgm:prSet presAssocID="{25B3CE4B-F426-4E0A-8BFD-B91BEBA8F37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ED94D6C-097C-4B96-AAA7-F88A6F3A9765}" type="pres">
      <dgm:prSet presAssocID="{25B3CE4B-F426-4E0A-8BFD-B91BEBA8F378}" presName="spaceRect" presStyleCnt="0"/>
      <dgm:spPr/>
    </dgm:pt>
    <dgm:pt modelId="{591C7847-CEC6-449A-A8E0-6FDEC0439B5D}" type="pres">
      <dgm:prSet presAssocID="{25B3CE4B-F426-4E0A-8BFD-B91BEBA8F378}" presName="parTx" presStyleLbl="revTx" presStyleIdx="2" presStyleCnt="5">
        <dgm:presLayoutVars>
          <dgm:chMax val="0"/>
          <dgm:chPref val="0"/>
        </dgm:presLayoutVars>
      </dgm:prSet>
      <dgm:spPr/>
    </dgm:pt>
    <dgm:pt modelId="{264639D2-EAB1-4546-B517-9932A056D8CB}" type="pres">
      <dgm:prSet presAssocID="{964B3034-CBAD-48B7-9C3E-316929DF9218}" presName="sibTrans" presStyleCnt="0"/>
      <dgm:spPr/>
    </dgm:pt>
    <dgm:pt modelId="{174AB66B-F7D0-4CC3-8AAD-BB550906F5DE}" type="pres">
      <dgm:prSet presAssocID="{3EE8C0AE-E03D-4617-9C33-76EA5E7AA374}" presName="compNode" presStyleCnt="0"/>
      <dgm:spPr/>
    </dgm:pt>
    <dgm:pt modelId="{7157F914-899B-4EC8-81B7-B9D131AB0D28}" type="pres">
      <dgm:prSet presAssocID="{3EE8C0AE-E03D-4617-9C33-76EA5E7AA374}" presName="bgRect" presStyleLbl="bgShp" presStyleIdx="3" presStyleCnt="5"/>
      <dgm:spPr/>
    </dgm:pt>
    <dgm:pt modelId="{708B2983-80B4-49D2-A92C-45A965892E0B}" type="pres">
      <dgm:prSet presAssocID="{3EE8C0AE-E03D-4617-9C33-76EA5E7AA37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E480D2E-2994-4AC7-A92B-4D5656C59C15}" type="pres">
      <dgm:prSet presAssocID="{3EE8C0AE-E03D-4617-9C33-76EA5E7AA374}" presName="spaceRect" presStyleCnt="0"/>
      <dgm:spPr/>
    </dgm:pt>
    <dgm:pt modelId="{3BBC1D7F-36C6-4D8D-8A2B-ABE8CED26A18}" type="pres">
      <dgm:prSet presAssocID="{3EE8C0AE-E03D-4617-9C33-76EA5E7AA374}" presName="parTx" presStyleLbl="revTx" presStyleIdx="3" presStyleCnt="5">
        <dgm:presLayoutVars>
          <dgm:chMax val="0"/>
          <dgm:chPref val="0"/>
        </dgm:presLayoutVars>
      </dgm:prSet>
      <dgm:spPr/>
    </dgm:pt>
    <dgm:pt modelId="{FE7D1EF2-92A2-45C7-B56E-A2F98307D4CA}" type="pres">
      <dgm:prSet presAssocID="{B8D29640-78D3-436B-BE42-9EAA888FF00F}" presName="sibTrans" presStyleCnt="0"/>
      <dgm:spPr/>
    </dgm:pt>
    <dgm:pt modelId="{D1433A11-5519-4323-A129-22799FD8C940}" type="pres">
      <dgm:prSet presAssocID="{C08EDB88-DDF6-4D55-BD78-11C430E081F9}" presName="compNode" presStyleCnt="0"/>
      <dgm:spPr/>
    </dgm:pt>
    <dgm:pt modelId="{7B0D2E5E-ABBB-46B4-BE54-54707A626834}" type="pres">
      <dgm:prSet presAssocID="{C08EDB88-DDF6-4D55-BD78-11C430E081F9}" presName="bgRect" presStyleLbl="bgShp" presStyleIdx="4" presStyleCnt="5"/>
      <dgm:spPr/>
    </dgm:pt>
    <dgm:pt modelId="{09276628-1CE4-45E7-9C5C-2A4622981014}" type="pres">
      <dgm:prSet presAssocID="{C08EDB88-DDF6-4D55-BD78-11C430E081F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B5DCB7A-C1B3-4EB9-A7D3-6EFF2284030B}" type="pres">
      <dgm:prSet presAssocID="{C08EDB88-DDF6-4D55-BD78-11C430E081F9}" presName="spaceRect" presStyleCnt="0"/>
      <dgm:spPr/>
    </dgm:pt>
    <dgm:pt modelId="{732AB4FB-179B-4BBC-965F-5EEC94FB65E9}" type="pres">
      <dgm:prSet presAssocID="{C08EDB88-DDF6-4D55-BD78-11C430E081F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007FC0B-3585-4DDD-960A-2A42D567953A}" type="presOf" srcId="{25B3CE4B-F426-4E0A-8BFD-B91BEBA8F378}" destId="{591C7847-CEC6-449A-A8E0-6FDEC0439B5D}" srcOrd="0" destOrd="0" presId="urn:microsoft.com/office/officeart/2018/2/layout/IconVerticalSolidList"/>
    <dgm:cxn modelId="{805D9E21-19B4-4AC4-9424-7C0737EC3D33}" type="presOf" srcId="{1FDA090D-5C5E-4ED6-A6D9-5D373F02F045}" destId="{D0048D64-52EC-4450-A29B-DBC140694E44}" srcOrd="0" destOrd="0" presId="urn:microsoft.com/office/officeart/2018/2/layout/IconVerticalSolidList"/>
    <dgm:cxn modelId="{E1768A61-DBBF-4B73-B8A5-8139D6298DA1}" srcId="{51476427-041D-45CA-89BA-B23FCC4B541D}" destId="{1FDA090D-5C5E-4ED6-A6D9-5D373F02F045}" srcOrd="0" destOrd="0" parTransId="{DE9B046B-B527-4B48-9B0B-4506C8F493D5}" sibTransId="{C45921DB-4BDE-4E94-A912-8FBDA225074D}"/>
    <dgm:cxn modelId="{DC50526D-25B2-485F-8FA7-8261B6598C04}" srcId="{51476427-041D-45CA-89BA-B23FCC4B541D}" destId="{3EE8C0AE-E03D-4617-9C33-76EA5E7AA374}" srcOrd="3" destOrd="0" parTransId="{BB3242EB-CD88-4FA5-BB85-166A3AB81A35}" sibTransId="{B8D29640-78D3-436B-BE42-9EAA888FF00F}"/>
    <dgm:cxn modelId="{5D0589A3-83D6-40F2-BCD1-12058036CA84}" type="presOf" srcId="{6C871E6C-5C5A-4074-80C2-AA579F501FB8}" destId="{C9BFCA73-31A7-4544-84F8-1DAA91DCFB02}" srcOrd="0" destOrd="0" presId="urn:microsoft.com/office/officeart/2018/2/layout/IconVerticalSolidList"/>
    <dgm:cxn modelId="{1C21DFA4-A5A7-4939-8999-AAD9B92316DF}" srcId="{51476427-041D-45CA-89BA-B23FCC4B541D}" destId="{6C871E6C-5C5A-4074-80C2-AA579F501FB8}" srcOrd="1" destOrd="0" parTransId="{78DCA0D0-F15B-46C6-A04F-59054CC0F6E0}" sibTransId="{28B7C427-D685-46CB-A223-442F89713DBC}"/>
    <dgm:cxn modelId="{DDB26FAB-EDD9-43C0-BDAA-046A28DDC032}" srcId="{51476427-041D-45CA-89BA-B23FCC4B541D}" destId="{25B3CE4B-F426-4E0A-8BFD-B91BEBA8F378}" srcOrd="2" destOrd="0" parTransId="{29AC287D-F482-4F22-A76C-B7B162EE5B60}" sibTransId="{964B3034-CBAD-48B7-9C3E-316929DF9218}"/>
    <dgm:cxn modelId="{696680C6-46B1-4F24-A4F8-CFE8BA5E7AAA}" srcId="{51476427-041D-45CA-89BA-B23FCC4B541D}" destId="{C08EDB88-DDF6-4D55-BD78-11C430E081F9}" srcOrd="4" destOrd="0" parTransId="{C63453E1-04C9-4AAF-BB84-81A51ED2B32E}" sibTransId="{E324482A-B50E-4F51-928B-EE78940B51C8}"/>
    <dgm:cxn modelId="{B3DDCAC6-781D-4B9D-B876-B1F290EE6622}" type="presOf" srcId="{3EE8C0AE-E03D-4617-9C33-76EA5E7AA374}" destId="{3BBC1D7F-36C6-4D8D-8A2B-ABE8CED26A18}" srcOrd="0" destOrd="0" presId="urn:microsoft.com/office/officeart/2018/2/layout/IconVerticalSolidList"/>
    <dgm:cxn modelId="{FD5784D0-2E42-4139-9589-9CC467408FD9}" type="presOf" srcId="{C08EDB88-DDF6-4D55-BD78-11C430E081F9}" destId="{732AB4FB-179B-4BBC-965F-5EEC94FB65E9}" srcOrd="0" destOrd="0" presId="urn:microsoft.com/office/officeart/2018/2/layout/IconVerticalSolidList"/>
    <dgm:cxn modelId="{B6851FEF-1CF8-4CBF-A158-B9B457589CAC}" type="presOf" srcId="{51476427-041D-45CA-89BA-B23FCC4B541D}" destId="{3D59CD9C-767D-4D64-B268-044E826F057E}" srcOrd="0" destOrd="0" presId="urn:microsoft.com/office/officeart/2018/2/layout/IconVerticalSolidList"/>
    <dgm:cxn modelId="{596FE42A-36B0-44FF-9BDB-E26458BF725F}" type="presParOf" srcId="{3D59CD9C-767D-4D64-B268-044E826F057E}" destId="{F0481554-02B1-4FDF-8419-8B4920846749}" srcOrd="0" destOrd="0" presId="urn:microsoft.com/office/officeart/2018/2/layout/IconVerticalSolidList"/>
    <dgm:cxn modelId="{273C6F19-5954-4373-85A4-DB37D3735F4C}" type="presParOf" srcId="{F0481554-02B1-4FDF-8419-8B4920846749}" destId="{DAF2C734-F23E-48A8-80EB-028AF4EEC74E}" srcOrd="0" destOrd="0" presId="urn:microsoft.com/office/officeart/2018/2/layout/IconVerticalSolidList"/>
    <dgm:cxn modelId="{C56FAE8D-241B-44BE-818E-F4542ACBEFF7}" type="presParOf" srcId="{F0481554-02B1-4FDF-8419-8B4920846749}" destId="{9EF3BC3F-10FD-4F50-B195-F75C285D9700}" srcOrd="1" destOrd="0" presId="urn:microsoft.com/office/officeart/2018/2/layout/IconVerticalSolidList"/>
    <dgm:cxn modelId="{D25BD8ED-0F06-4913-8185-028CB1AF4894}" type="presParOf" srcId="{F0481554-02B1-4FDF-8419-8B4920846749}" destId="{6621642E-C458-4433-B540-47809087AF26}" srcOrd="2" destOrd="0" presId="urn:microsoft.com/office/officeart/2018/2/layout/IconVerticalSolidList"/>
    <dgm:cxn modelId="{22F7441A-BDA3-44E9-90D0-1D38573AB584}" type="presParOf" srcId="{F0481554-02B1-4FDF-8419-8B4920846749}" destId="{D0048D64-52EC-4450-A29B-DBC140694E44}" srcOrd="3" destOrd="0" presId="urn:microsoft.com/office/officeart/2018/2/layout/IconVerticalSolidList"/>
    <dgm:cxn modelId="{7CAB3DA9-488F-4646-8613-969F542096C9}" type="presParOf" srcId="{3D59CD9C-767D-4D64-B268-044E826F057E}" destId="{113418B8-C69F-42FD-8C13-464F478BEC34}" srcOrd="1" destOrd="0" presId="urn:microsoft.com/office/officeart/2018/2/layout/IconVerticalSolidList"/>
    <dgm:cxn modelId="{9F276CFC-A254-4A95-AEE1-F5408E97569C}" type="presParOf" srcId="{3D59CD9C-767D-4D64-B268-044E826F057E}" destId="{FE553A8D-1DAC-45F9-98F0-74A018811F9C}" srcOrd="2" destOrd="0" presId="urn:microsoft.com/office/officeart/2018/2/layout/IconVerticalSolidList"/>
    <dgm:cxn modelId="{3CA55661-452F-4C1A-8170-B6211F110B29}" type="presParOf" srcId="{FE553A8D-1DAC-45F9-98F0-74A018811F9C}" destId="{06895B50-DD8D-4F98-9F8C-932B2A5F120F}" srcOrd="0" destOrd="0" presId="urn:microsoft.com/office/officeart/2018/2/layout/IconVerticalSolidList"/>
    <dgm:cxn modelId="{A51CEF93-52DF-41B1-80CF-AC9FD973ED4C}" type="presParOf" srcId="{FE553A8D-1DAC-45F9-98F0-74A018811F9C}" destId="{9E98067F-68D3-4191-A49A-D422E3505FDD}" srcOrd="1" destOrd="0" presId="urn:microsoft.com/office/officeart/2018/2/layout/IconVerticalSolidList"/>
    <dgm:cxn modelId="{8254BBE0-E78B-44DD-AD7D-5EA00FE7C305}" type="presParOf" srcId="{FE553A8D-1DAC-45F9-98F0-74A018811F9C}" destId="{4204563B-394E-4FC1-A5B2-BFA010298C0F}" srcOrd="2" destOrd="0" presId="urn:microsoft.com/office/officeart/2018/2/layout/IconVerticalSolidList"/>
    <dgm:cxn modelId="{F2C37757-2C30-4F86-A453-CBC186930332}" type="presParOf" srcId="{FE553A8D-1DAC-45F9-98F0-74A018811F9C}" destId="{C9BFCA73-31A7-4544-84F8-1DAA91DCFB02}" srcOrd="3" destOrd="0" presId="urn:microsoft.com/office/officeart/2018/2/layout/IconVerticalSolidList"/>
    <dgm:cxn modelId="{98171E44-CA50-454A-9F97-70F5FA63CB3C}" type="presParOf" srcId="{3D59CD9C-767D-4D64-B268-044E826F057E}" destId="{E72C4864-71EF-42B3-9051-0F4A4BE503BA}" srcOrd="3" destOrd="0" presId="urn:microsoft.com/office/officeart/2018/2/layout/IconVerticalSolidList"/>
    <dgm:cxn modelId="{18F2656D-9087-4925-989F-10751BFCB3C0}" type="presParOf" srcId="{3D59CD9C-767D-4D64-B268-044E826F057E}" destId="{40814D82-5A62-473C-A963-E9AFE122BD21}" srcOrd="4" destOrd="0" presId="urn:microsoft.com/office/officeart/2018/2/layout/IconVerticalSolidList"/>
    <dgm:cxn modelId="{D0D28890-152E-4EB9-848D-63870BE987F1}" type="presParOf" srcId="{40814D82-5A62-473C-A963-E9AFE122BD21}" destId="{0C368518-48B4-4168-8C55-BAFEBDD98999}" srcOrd="0" destOrd="0" presId="urn:microsoft.com/office/officeart/2018/2/layout/IconVerticalSolidList"/>
    <dgm:cxn modelId="{CCC65F7A-C1E2-4FA2-A692-5B1587DAD8D4}" type="presParOf" srcId="{40814D82-5A62-473C-A963-E9AFE122BD21}" destId="{34F3A5BC-C537-41A2-AABA-A1AE08BA9E51}" srcOrd="1" destOrd="0" presId="urn:microsoft.com/office/officeart/2018/2/layout/IconVerticalSolidList"/>
    <dgm:cxn modelId="{8AFE929F-AE6A-4D26-A8F8-DBB9100806E3}" type="presParOf" srcId="{40814D82-5A62-473C-A963-E9AFE122BD21}" destId="{4ED94D6C-097C-4B96-AAA7-F88A6F3A9765}" srcOrd="2" destOrd="0" presId="urn:microsoft.com/office/officeart/2018/2/layout/IconVerticalSolidList"/>
    <dgm:cxn modelId="{39705886-8C3C-4EAB-A786-26829869D2E9}" type="presParOf" srcId="{40814D82-5A62-473C-A963-E9AFE122BD21}" destId="{591C7847-CEC6-449A-A8E0-6FDEC0439B5D}" srcOrd="3" destOrd="0" presId="urn:microsoft.com/office/officeart/2018/2/layout/IconVerticalSolidList"/>
    <dgm:cxn modelId="{DA20F6D4-F212-4CE4-BDBD-B5E6F630E4FB}" type="presParOf" srcId="{3D59CD9C-767D-4D64-B268-044E826F057E}" destId="{264639D2-EAB1-4546-B517-9932A056D8CB}" srcOrd="5" destOrd="0" presId="urn:microsoft.com/office/officeart/2018/2/layout/IconVerticalSolidList"/>
    <dgm:cxn modelId="{BC9142AC-8DF7-498B-84F0-670E7B1558E5}" type="presParOf" srcId="{3D59CD9C-767D-4D64-B268-044E826F057E}" destId="{174AB66B-F7D0-4CC3-8AAD-BB550906F5DE}" srcOrd="6" destOrd="0" presId="urn:microsoft.com/office/officeart/2018/2/layout/IconVerticalSolidList"/>
    <dgm:cxn modelId="{BEF9378A-48EE-4361-8662-16D9012F6034}" type="presParOf" srcId="{174AB66B-F7D0-4CC3-8AAD-BB550906F5DE}" destId="{7157F914-899B-4EC8-81B7-B9D131AB0D28}" srcOrd="0" destOrd="0" presId="urn:microsoft.com/office/officeart/2018/2/layout/IconVerticalSolidList"/>
    <dgm:cxn modelId="{81BF0614-F92E-40C0-82B8-6AA98785B8E8}" type="presParOf" srcId="{174AB66B-F7D0-4CC3-8AAD-BB550906F5DE}" destId="{708B2983-80B4-49D2-A92C-45A965892E0B}" srcOrd="1" destOrd="0" presId="urn:microsoft.com/office/officeart/2018/2/layout/IconVerticalSolidList"/>
    <dgm:cxn modelId="{CEB92966-F82D-4AFB-9E77-75BCF37D0958}" type="presParOf" srcId="{174AB66B-F7D0-4CC3-8AAD-BB550906F5DE}" destId="{1E480D2E-2994-4AC7-A92B-4D5656C59C15}" srcOrd="2" destOrd="0" presId="urn:microsoft.com/office/officeart/2018/2/layout/IconVerticalSolidList"/>
    <dgm:cxn modelId="{81F82E1B-BC12-43CD-A024-72D7373D0D35}" type="presParOf" srcId="{174AB66B-F7D0-4CC3-8AAD-BB550906F5DE}" destId="{3BBC1D7F-36C6-4D8D-8A2B-ABE8CED26A18}" srcOrd="3" destOrd="0" presId="urn:microsoft.com/office/officeart/2018/2/layout/IconVerticalSolidList"/>
    <dgm:cxn modelId="{36FF3681-156D-4D52-8C34-94435457E050}" type="presParOf" srcId="{3D59CD9C-767D-4D64-B268-044E826F057E}" destId="{FE7D1EF2-92A2-45C7-B56E-A2F98307D4CA}" srcOrd="7" destOrd="0" presId="urn:microsoft.com/office/officeart/2018/2/layout/IconVerticalSolidList"/>
    <dgm:cxn modelId="{B5682784-6735-4706-ACA0-AD6D309E59CD}" type="presParOf" srcId="{3D59CD9C-767D-4D64-B268-044E826F057E}" destId="{D1433A11-5519-4323-A129-22799FD8C940}" srcOrd="8" destOrd="0" presId="urn:microsoft.com/office/officeart/2018/2/layout/IconVerticalSolidList"/>
    <dgm:cxn modelId="{A49D2704-8F04-4026-870B-0A8C2FFF9116}" type="presParOf" srcId="{D1433A11-5519-4323-A129-22799FD8C940}" destId="{7B0D2E5E-ABBB-46B4-BE54-54707A626834}" srcOrd="0" destOrd="0" presId="urn:microsoft.com/office/officeart/2018/2/layout/IconVerticalSolidList"/>
    <dgm:cxn modelId="{05D86571-4D99-478F-9E52-5D6827C9AC60}" type="presParOf" srcId="{D1433A11-5519-4323-A129-22799FD8C940}" destId="{09276628-1CE4-45E7-9C5C-2A4622981014}" srcOrd="1" destOrd="0" presId="urn:microsoft.com/office/officeart/2018/2/layout/IconVerticalSolidList"/>
    <dgm:cxn modelId="{C8CF2132-EA4C-4830-AE26-77AA8DB5E526}" type="presParOf" srcId="{D1433A11-5519-4323-A129-22799FD8C940}" destId="{8B5DCB7A-C1B3-4EB9-A7D3-6EFF2284030B}" srcOrd="2" destOrd="0" presId="urn:microsoft.com/office/officeart/2018/2/layout/IconVerticalSolidList"/>
    <dgm:cxn modelId="{2C1B010D-487B-407A-AF34-EDDF754DFE5B}" type="presParOf" srcId="{D1433A11-5519-4323-A129-22799FD8C940}" destId="{732AB4FB-179B-4BBC-965F-5EEC94FB65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07DCC-1EAE-4F49-9258-0531714B2FD2}">
      <dsp:nvSpPr>
        <dsp:cNvPr id="0" name=""/>
        <dsp:cNvSpPr/>
      </dsp:nvSpPr>
      <dsp:spPr>
        <a:xfrm>
          <a:off x="0" y="10149"/>
          <a:ext cx="16945582" cy="145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Local 70055 represents the PSAC members in the Ottawa/Gatineau region working at Public Services and Procurement Canada (PSPC), and covers the following branches:</a:t>
          </a:r>
        </a:p>
      </dsp:txBody>
      <dsp:txXfrm>
        <a:off x="71001" y="81150"/>
        <a:ext cx="16803580" cy="1312454"/>
      </dsp:txXfrm>
    </dsp:sp>
    <dsp:sp modelId="{425D1102-38BC-45C8-96F6-A15B90A92549}">
      <dsp:nvSpPr>
        <dsp:cNvPr id="0" name=""/>
        <dsp:cNvSpPr/>
      </dsp:nvSpPr>
      <dsp:spPr>
        <a:xfrm>
          <a:off x="0" y="1464605"/>
          <a:ext cx="16945582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02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Defense and Marine Procurement Branch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Digital Services Branch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Legal Services Branch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Procurement Branch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Departmental Oversight Branch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Integrated Services Branch</a:t>
          </a:r>
        </a:p>
      </dsp:txBody>
      <dsp:txXfrm>
        <a:off x="0" y="1464605"/>
        <a:ext cx="16945582" cy="2098980"/>
      </dsp:txXfrm>
    </dsp:sp>
    <dsp:sp modelId="{DBBC613A-C497-4595-B7FB-CBFB646161CB}">
      <dsp:nvSpPr>
        <dsp:cNvPr id="0" name=""/>
        <dsp:cNvSpPr/>
      </dsp:nvSpPr>
      <dsp:spPr>
        <a:xfrm>
          <a:off x="0" y="3563585"/>
          <a:ext cx="16945582" cy="145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Local carries out three important functions at the worksite. These functions are necessary to create and strong and effective union presence at the worksite.</a:t>
          </a:r>
        </a:p>
      </dsp:txBody>
      <dsp:txXfrm>
        <a:off x="71001" y="3634586"/>
        <a:ext cx="16803580" cy="1312454"/>
      </dsp:txXfrm>
    </dsp:sp>
    <dsp:sp modelId="{495A4EA5-AE55-4A49-ABE5-212EBE3B160E}">
      <dsp:nvSpPr>
        <dsp:cNvPr id="0" name=""/>
        <dsp:cNvSpPr/>
      </dsp:nvSpPr>
      <dsp:spPr>
        <a:xfrm>
          <a:off x="0" y="5018042"/>
          <a:ext cx="16945582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02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It provides workplace representation for those workers covered by PSAC collective agreements (including grievance representation and overall membership representation through union-management fora)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It provides political leadership to the members.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It provides direction to the union by ensuring Local concerns and issues are raised.</a:t>
          </a:r>
        </a:p>
      </dsp:txBody>
      <dsp:txXfrm>
        <a:off x="0" y="5018042"/>
        <a:ext cx="16945582" cy="1318590"/>
      </dsp:txXfrm>
    </dsp:sp>
    <dsp:sp modelId="{18C1C6FA-85EC-49EC-9C50-8C0E445B16FF}">
      <dsp:nvSpPr>
        <dsp:cNvPr id="0" name=""/>
        <dsp:cNvSpPr/>
      </dsp:nvSpPr>
      <dsp:spPr>
        <a:xfrm>
          <a:off x="0" y="6336632"/>
          <a:ext cx="16945582" cy="145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Your local executive team is voted in by you at the Annual General Meeting held at the end of February/beginning of March. More information about the current executive can be found here: </a:t>
          </a:r>
          <a:r>
            <a:rPr lang="en-US" sz="2600" kern="1200">
              <a:hlinkClick xmlns:r="http://schemas.openxmlformats.org/officeDocument/2006/relationships" r:id="rId1"/>
            </a:rPr>
            <a:t>https://gsu-ssg.com/en/locals-1/national-capital/70055-ncr-supply</a:t>
          </a:r>
          <a:endParaRPr lang="en-US" sz="2600" kern="1200"/>
        </a:p>
      </dsp:txBody>
      <dsp:txXfrm>
        <a:off x="71001" y="6407633"/>
        <a:ext cx="16803580" cy="131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2C734-F23E-48A8-80EB-028AF4EEC74E}">
      <dsp:nvSpPr>
        <dsp:cNvPr id="0" name=""/>
        <dsp:cNvSpPr/>
      </dsp:nvSpPr>
      <dsp:spPr>
        <a:xfrm>
          <a:off x="0" y="5101"/>
          <a:ext cx="15829176" cy="10867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3BC3F-10FD-4F50-B195-F75C285D9700}">
      <dsp:nvSpPr>
        <dsp:cNvPr id="0" name=""/>
        <dsp:cNvSpPr/>
      </dsp:nvSpPr>
      <dsp:spPr>
        <a:xfrm>
          <a:off x="328728" y="249610"/>
          <a:ext cx="597687" cy="597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48D64-52EC-4450-A29B-DBC140694E44}">
      <dsp:nvSpPr>
        <dsp:cNvPr id="0" name=""/>
        <dsp:cNvSpPr/>
      </dsp:nvSpPr>
      <dsp:spPr>
        <a:xfrm>
          <a:off x="1255143" y="5101"/>
          <a:ext cx="14574032" cy="108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10" tIns="115010" rIns="115010" bIns="11501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The Local shall protect, maintain, and advance the interests of the members coming under its jurisdiction.</a:t>
          </a:r>
          <a:endParaRPr lang="en-US" sz="1900" kern="1200"/>
        </a:p>
      </dsp:txBody>
      <dsp:txXfrm>
        <a:off x="1255143" y="5101"/>
        <a:ext cx="14574032" cy="1086704"/>
      </dsp:txXfrm>
    </dsp:sp>
    <dsp:sp modelId="{06895B50-DD8D-4F98-9F8C-932B2A5F120F}">
      <dsp:nvSpPr>
        <dsp:cNvPr id="0" name=""/>
        <dsp:cNvSpPr/>
      </dsp:nvSpPr>
      <dsp:spPr>
        <a:xfrm>
          <a:off x="0" y="1363482"/>
          <a:ext cx="15829176" cy="10867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8067F-68D3-4191-A49A-D422E3505FDD}">
      <dsp:nvSpPr>
        <dsp:cNvPr id="0" name=""/>
        <dsp:cNvSpPr/>
      </dsp:nvSpPr>
      <dsp:spPr>
        <a:xfrm>
          <a:off x="328728" y="1607990"/>
          <a:ext cx="597687" cy="597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FCA73-31A7-4544-84F8-1DAA91DCFB02}">
      <dsp:nvSpPr>
        <dsp:cNvPr id="0" name=""/>
        <dsp:cNvSpPr/>
      </dsp:nvSpPr>
      <dsp:spPr>
        <a:xfrm>
          <a:off x="1255143" y="1363482"/>
          <a:ext cx="14574032" cy="108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10" tIns="115010" rIns="115010" bIns="11501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This Local shall subscribe unconditionally to and accept as its governing documents, the Constitution of the PSAC, the By-laws of the GSU, and the By-Laws of this Local.</a:t>
          </a:r>
          <a:endParaRPr lang="en-US" sz="1900" kern="1200"/>
        </a:p>
      </dsp:txBody>
      <dsp:txXfrm>
        <a:off x="1255143" y="1363482"/>
        <a:ext cx="14574032" cy="1086704"/>
      </dsp:txXfrm>
    </dsp:sp>
    <dsp:sp modelId="{0C368518-48B4-4168-8C55-BAFEBDD98999}">
      <dsp:nvSpPr>
        <dsp:cNvPr id="0" name=""/>
        <dsp:cNvSpPr/>
      </dsp:nvSpPr>
      <dsp:spPr>
        <a:xfrm>
          <a:off x="0" y="2721862"/>
          <a:ext cx="15829176" cy="10867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3A5BC-C537-41A2-AABA-A1AE08BA9E51}">
      <dsp:nvSpPr>
        <dsp:cNvPr id="0" name=""/>
        <dsp:cNvSpPr/>
      </dsp:nvSpPr>
      <dsp:spPr>
        <a:xfrm>
          <a:off x="328728" y="2966370"/>
          <a:ext cx="597687" cy="597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C7847-CEC6-449A-A8E0-6FDEC0439B5D}">
      <dsp:nvSpPr>
        <dsp:cNvPr id="0" name=""/>
        <dsp:cNvSpPr/>
      </dsp:nvSpPr>
      <dsp:spPr>
        <a:xfrm>
          <a:off x="1255143" y="2721862"/>
          <a:ext cx="14574032" cy="108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10" tIns="115010" rIns="115010" bIns="11501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This Local shall have the authority to deal with Management representatives in their locality on matters affecting the interests of the membership.</a:t>
          </a:r>
          <a:endParaRPr lang="en-US" sz="1900" kern="1200"/>
        </a:p>
      </dsp:txBody>
      <dsp:txXfrm>
        <a:off x="1255143" y="2721862"/>
        <a:ext cx="14574032" cy="1086704"/>
      </dsp:txXfrm>
    </dsp:sp>
    <dsp:sp modelId="{7157F914-899B-4EC8-81B7-B9D131AB0D28}">
      <dsp:nvSpPr>
        <dsp:cNvPr id="0" name=""/>
        <dsp:cNvSpPr/>
      </dsp:nvSpPr>
      <dsp:spPr>
        <a:xfrm>
          <a:off x="0" y="4080242"/>
          <a:ext cx="15829176" cy="10867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B2983-80B4-49D2-A92C-45A965892E0B}">
      <dsp:nvSpPr>
        <dsp:cNvPr id="0" name=""/>
        <dsp:cNvSpPr/>
      </dsp:nvSpPr>
      <dsp:spPr>
        <a:xfrm>
          <a:off x="328728" y="4324751"/>
          <a:ext cx="597687" cy="597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C1D7F-36C6-4D8D-8A2B-ABE8CED26A18}">
      <dsp:nvSpPr>
        <dsp:cNvPr id="0" name=""/>
        <dsp:cNvSpPr/>
      </dsp:nvSpPr>
      <dsp:spPr>
        <a:xfrm>
          <a:off x="1255143" y="4080242"/>
          <a:ext cx="14574032" cy="108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10" tIns="115010" rIns="115010" bIns="11501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The Local tries to resolve problems that members may have.</a:t>
          </a:r>
          <a:endParaRPr lang="en-US" sz="1900" kern="1200"/>
        </a:p>
      </dsp:txBody>
      <dsp:txXfrm>
        <a:off x="1255143" y="4080242"/>
        <a:ext cx="14574032" cy="1086704"/>
      </dsp:txXfrm>
    </dsp:sp>
    <dsp:sp modelId="{7B0D2E5E-ABBB-46B4-BE54-54707A626834}">
      <dsp:nvSpPr>
        <dsp:cNvPr id="0" name=""/>
        <dsp:cNvSpPr/>
      </dsp:nvSpPr>
      <dsp:spPr>
        <a:xfrm>
          <a:off x="0" y="5438622"/>
          <a:ext cx="15829176" cy="10867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76628-1CE4-45E7-9C5C-2A4622981014}">
      <dsp:nvSpPr>
        <dsp:cNvPr id="0" name=""/>
        <dsp:cNvSpPr/>
      </dsp:nvSpPr>
      <dsp:spPr>
        <a:xfrm>
          <a:off x="328728" y="5683131"/>
          <a:ext cx="597687" cy="5976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AB4FB-179B-4BBC-965F-5EEC94FB65E9}">
      <dsp:nvSpPr>
        <dsp:cNvPr id="0" name=""/>
        <dsp:cNvSpPr/>
      </dsp:nvSpPr>
      <dsp:spPr>
        <a:xfrm>
          <a:off x="1255143" y="5438622"/>
          <a:ext cx="14574032" cy="108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10" tIns="115010" rIns="115010" bIns="11501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The Local will try to have informal consultations first before going the grievance route.</a:t>
          </a:r>
          <a:endParaRPr lang="en-US" sz="1900" kern="1200"/>
        </a:p>
      </dsp:txBody>
      <dsp:txXfrm>
        <a:off x="1255143" y="5438622"/>
        <a:ext cx="14574032" cy="1086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*Introduce yourself, what local you are from</a:t>
            </a:r>
          </a:p>
          <a:p>
            <a:endParaRPr lang="en-US"/>
          </a:p>
          <a:p>
            <a:r>
              <a:rPr lang="en-US"/>
              <a:t>* Explain why we onboard</a:t>
            </a:r>
          </a:p>
          <a:p>
            <a:endParaRPr lang="en-US"/>
          </a:p>
          <a:p>
            <a:r>
              <a:rPr lang="en-US"/>
              <a:t>* Explain what the presentation is about: learning more about your union.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Rand do pay dues! QR Code: Electronic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12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PSAC also has bursaries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50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There's space for </a:t>
            </a:r>
            <a:r>
              <a:rPr lang="en-US" err="1">
                <a:ea typeface="Calibri"/>
                <a:cs typeface="Calibri"/>
              </a:rPr>
              <a:t>eveyrone</a:t>
            </a:r>
            <a:r>
              <a:rPr lang="en-US" dirty="0">
                <a:ea typeface="Calibri"/>
                <a:cs typeface="Calibri"/>
              </a:rPr>
              <a:t> to help out.</a:t>
            </a:r>
          </a:p>
          <a:p>
            <a:r>
              <a:rPr lang="en-US" dirty="0">
                <a:ea typeface="Calibri"/>
                <a:cs typeface="Calibri"/>
              </a:rPr>
              <a:t>Part of the CA = it is your right to participate in union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692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Add in any local specific ressources (eg. Facebook page)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Don't know the answer? It's ok ! Get back to the person later and take it as an </a:t>
            </a:r>
            <a:r>
              <a:rPr lang="en-US">
                <a:ea typeface="Calibri"/>
                <a:cs typeface="Calibri"/>
              </a:rPr>
              <a:t>engagement</a:t>
            </a:r>
            <a:r>
              <a:rPr lang="en-US" dirty="0">
                <a:ea typeface="Calibri"/>
                <a:cs typeface="Calibri"/>
              </a:rPr>
              <a:t> opportunity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8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Explain diff. Between PSAC and GSU. Emphasize on GSU being your Union where you go to if you have work related issues.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94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GSU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56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Focus the member being the core of the union.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6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21FA0-157D-5EF9-D993-A4B2A65F6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D156E3-2CB2-49A2-0947-EA8ADB541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044B5B-57D5-E97E-5231-A63D7F983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Local Overview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28073-7A72-680C-A6DA-8E87B8225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91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20E26-EF19-3FB6-71E9-3681011FB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DCA82B-EB7C-D2D3-0464-2B84E7748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7A4456-25E2-62F8-6D39-24525B5A9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Local objectives, authority, and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C4968-9996-AE34-8CF6-907B6F8EB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419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Describe QR Code =. GSU CA webpage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47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Emphasize again to reach out to GSU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385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Always calculated on the first step of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17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20983368104058" TargetMode="External"/><Relationship Id="rId2" Type="http://schemas.openxmlformats.org/officeDocument/2006/relationships/hyperlink" Target="https://gsu-ssg.com/en/locals-1/national-capital/70055-ncr-supply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eneral.inquiries.local70055@gsu-ssg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7708610" y="-412494"/>
            <a:ext cx="18562305" cy="8555165"/>
            <a:chOff x="0" y="0"/>
            <a:chExt cx="40640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144000" y="2051466"/>
            <a:ext cx="12503082" cy="10287000"/>
            <a:chOff x="0" y="0"/>
            <a:chExt cx="6184570" cy="50883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blipFill>
              <a:blip r:embed="rId2"/>
              <a:stretch>
                <a:fillRect t="-13969" b="-1396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83848" y="4662594"/>
            <a:ext cx="7555842" cy="3482406"/>
            <a:chOff x="0" y="0"/>
            <a:chExt cx="40640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>
                <a:alpha val="80000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32223" y="7815209"/>
            <a:ext cx="5810458" cy="2261496"/>
          </a:xfrm>
          <a:custGeom>
            <a:avLst/>
            <a:gdLst/>
            <a:ahLst/>
            <a:cxnLst/>
            <a:rect l="l" t="t" r="r" b="b"/>
            <a:pathLst>
              <a:path w="5810458" h="2261496">
                <a:moveTo>
                  <a:pt x="0" y="0"/>
                </a:moveTo>
                <a:lnTo>
                  <a:pt x="5810457" y="0"/>
                </a:lnTo>
                <a:lnTo>
                  <a:pt x="5810457" y="2261495"/>
                </a:lnTo>
                <a:lnTo>
                  <a:pt x="0" y="22614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2" name="Group 12"/>
          <p:cNvGrpSpPr/>
          <p:nvPr/>
        </p:nvGrpSpPr>
        <p:grpSpPr>
          <a:xfrm>
            <a:off x="432223" y="641893"/>
            <a:ext cx="10665699" cy="5248594"/>
            <a:chOff x="0" y="0"/>
            <a:chExt cx="14220932" cy="699812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6064039"/>
              <a:ext cx="14220932" cy="93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79"/>
                </a:lnSpc>
              </a:pPr>
              <a:r>
                <a:rPr lang="en-US" sz="4199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Onboarding Presentation for New Members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4220932" cy="5838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9599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Welcome to the Government Services Union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23478" y="224448"/>
            <a:ext cx="18054087" cy="10088970"/>
            <a:chOff x="0" y="0"/>
            <a:chExt cx="452149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149" cy="252670"/>
            </a:xfrm>
            <a:custGeom>
              <a:avLst/>
              <a:gdLst/>
              <a:ahLst/>
              <a:cxnLst/>
              <a:rect l="l" t="t" r="r" b="b"/>
              <a:pathLst>
                <a:path w="452149" h="252670">
                  <a:moveTo>
                    <a:pt x="203200" y="0"/>
                  </a:moveTo>
                  <a:lnTo>
                    <a:pt x="248949" y="0"/>
                  </a:lnTo>
                  <a:lnTo>
                    <a:pt x="452149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98149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4157561" y="0"/>
            <a:ext cx="14753038" cy="3370693"/>
            <a:chOff x="0" y="0"/>
            <a:chExt cx="819809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9809" cy="187305"/>
            </a:xfrm>
            <a:custGeom>
              <a:avLst/>
              <a:gdLst/>
              <a:ahLst/>
              <a:cxnLst/>
              <a:rect l="l" t="t" r="r" b="b"/>
              <a:pathLst>
                <a:path w="819809" h="187305">
                  <a:moveTo>
                    <a:pt x="203200" y="0"/>
                  </a:moveTo>
                  <a:lnTo>
                    <a:pt x="616609" y="0"/>
                  </a:lnTo>
                  <a:lnTo>
                    <a:pt x="819809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565809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72516" y="1178823"/>
            <a:ext cx="8374081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UNION DUES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235523" y="1178823"/>
            <a:ext cx="6640642" cy="7249208"/>
            <a:chOff x="0" y="0"/>
            <a:chExt cx="8854189" cy="966561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854189" cy="966561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9FA04A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102344" y="2905555"/>
              <a:ext cx="6649501" cy="6649501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87C2E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330596" y="5362059"/>
              <a:ext cx="4192997" cy="4192997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4E4E4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748127" y="751775"/>
              <a:ext cx="4419976" cy="16619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62"/>
                </a:lnSpc>
              </a:pPr>
              <a:r>
                <a:rPr lang="en-US" sz="3616" dirty="0">
                  <a:solidFill>
                    <a:srgbClr val="FFFFFF"/>
                  </a:solidFill>
                  <a:latin typeface="Helios"/>
                  <a:ea typeface="Helios"/>
                  <a:cs typeface="Helios"/>
                  <a:sym typeface="Helios"/>
                </a:rPr>
                <a:t>0.9617% + $2.20 to PSAC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748127" y="6560118"/>
              <a:ext cx="3357936" cy="166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62"/>
                </a:lnSpc>
              </a:pPr>
              <a:r>
                <a:rPr lang="en-US" sz="3616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$ or % to Local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748127" y="3561256"/>
              <a:ext cx="3357936" cy="166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62"/>
                </a:lnSpc>
              </a:pPr>
              <a:r>
                <a:rPr lang="en-US" sz="3616" dirty="0">
                  <a:solidFill>
                    <a:srgbClr val="FFFFFF"/>
                  </a:solidFill>
                  <a:latin typeface="Helios"/>
                  <a:ea typeface="Helios"/>
                  <a:cs typeface="Helios"/>
                  <a:sym typeface="Helios"/>
                </a:rPr>
                <a:t>0.615% to GSU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25060" y="4290641"/>
            <a:ext cx="8374081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1" lvl="1" indent="-334646" algn="l">
              <a:lnSpc>
                <a:spcPts val="3720"/>
              </a:lnSpc>
              <a:buFont typeface="Arial"/>
              <a:buChar char="•"/>
            </a:pPr>
            <a:r>
              <a:rPr lang="en-US" sz="3100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Every unionized employee pays dues</a:t>
            </a:r>
          </a:p>
          <a:p>
            <a:pPr algn="l">
              <a:lnSpc>
                <a:spcPts val="3720"/>
              </a:lnSpc>
            </a:pPr>
            <a:endParaRPr lang="en-US" sz="3100" dirty="0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669291" lvl="1" indent="-334646" algn="l">
              <a:lnSpc>
                <a:spcPts val="3720"/>
              </a:lnSpc>
              <a:buFont typeface="Arial"/>
              <a:buChar char="•"/>
            </a:pPr>
            <a:r>
              <a:rPr lang="en-US" sz="3100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Dues are split between PSAC, GSU, and the Local</a:t>
            </a:r>
          </a:p>
          <a:p>
            <a:pPr algn="l">
              <a:lnSpc>
                <a:spcPts val="3720"/>
              </a:lnSpc>
            </a:pPr>
            <a:endParaRPr lang="en-US" sz="3100" dirty="0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669291" lvl="1" indent="-334646" algn="l">
              <a:lnSpc>
                <a:spcPts val="3720"/>
              </a:lnSpc>
              <a:buFont typeface="Arial"/>
              <a:buChar char="•"/>
            </a:pPr>
            <a:r>
              <a:rPr lang="en-US" sz="3100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Dues are calculated on the first step salary of your classification rather than your actual salary</a:t>
            </a:r>
          </a:p>
          <a:p>
            <a:pPr algn="l">
              <a:lnSpc>
                <a:spcPts val="3720"/>
              </a:lnSpc>
            </a:pPr>
            <a:endParaRPr lang="en-US" sz="3100" dirty="0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0" y="3493398"/>
            <a:ext cx="6742821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Union dues - how does it work?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7662" y="882901"/>
            <a:ext cx="14970332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 UNION DUES - EXAMPLES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4883" y="3279775"/>
            <a:ext cx="8585391" cy="6720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Example 1: Local has a fixed rate of $3.00</a:t>
            </a:r>
          </a:p>
          <a:p>
            <a:pPr algn="l">
              <a:lnSpc>
                <a:spcPts val="3600"/>
              </a:lnSpc>
            </a:pPr>
            <a:endParaRPr lang="en-US" sz="3000" dirty="0">
              <a:solidFill>
                <a:srgbClr val="000000"/>
              </a:solidFill>
              <a:latin typeface="Helios Bold"/>
              <a:ea typeface="Helios Bold"/>
              <a:cs typeface="Helios Bold"/>
              <a:sym typeface="Helios Bold"/>
            </a:endParaRP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Assume you are an AS-01. In 2025, the first step salary for an AS-01 is $61,786.</a:t>
            </a:r>
          </a:p>
          <a:p>
            <a:pPr algn="l">
              <a:lnSpc>
                <a:spcPts val="3600"/>
              </a:lnSpc>
            </a:pPr>
            <a:endParaRPr lang="en-US" sz="3000" dirty="0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$61,786 x 1.5767% (PSAC + GSU combined rate) = $974.18 in dues for 12 months.</a:t>
            </a:r>
          </a:p>
          <a:p>
            <a:pPr algn="l">
              <a:lnSpc>
                <a:spcPts val="3600"/>
              </a:lnSpc>
            </a:pPr>
            <a:endParaRPr lang="en-US" sz="3000" dirty="0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$974.18 divided by 12 months:    </a:t>
            </a: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        $81.18 </a:t>
            </a: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                      +    $  2.20 for PSAC strike fund</a:t>
            </a: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                      +    $  3.00 for the Local fixed rate</a:t>
            </a: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                      =    </a:t>
            </a:r>
            <a:r>
              <a:rPr lang="en-US" sz="3000" dirty="0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$86.38 in dues per month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Helios Bold"/>
              <a:ea typeface="Helios Bold"/>
              <a:cs typeface="Helios Bold"/>
              <a:sym typeface="Helios Bold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Helios Bold"/>
              <a:ea typeface="Helios Bold"/>
              <a:cs typeface="Helios Bold"/>
              <a:sym typeface="Helio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472465" y="3279775"/>
            <a:ext cx="8683529" cy="549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Example 2: Local has a % rate of 0.235%</a:t>
            </a:r>
          </a:p>
          <a:p>
            <a:pPr algn="l">
              <a:lnSpc>
                <a:spcPts val="3600"/>
              </a:lnSpc>
            </a:pPr>
            <a:endParaRPr lang="en-US" sz="3000" dirty="0">
              <a:solidFill>
                <a:srgbClr val="000000"/>
              </a:solidFill>
              <a:latin typeface="Helios Bold"/>
              <a:ea typeface="Helios Bold"/>
              <a:cs typeface="Helios Bold"/>
              <a:sym typeface="Helios Bold"/>
            </a:endParaRP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Assume you are an AS-01. In 2025, the first step salary for an AS-01 is $61,786.</a:t>
            </a:r>
          </a:p>
          <a:p>
            <a:pPr algn="l">
              <a:lnSpc>
                <a:spcPts val="3600"/>
              </a:lnSpc>
            </a:pPr>
            <a:endParaRPr lang="en-US" sz="3000" dirty="0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$61,786 x 1.8117% (PSAC + GSU + Local combined rate) = $1,119.38 in dues for 12 months.</a:t>
            </a:r>
          </a:p>
          <a:p>
            <a:pPr algn="l">
              <a:lnSpc>
                <a:spcPts val="3600"/>
              </a:lnSpc>
            </a:pPr>
            <a:endParaRPr lang="en-US" sz="3000" dirty="0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$1,119.38 divided by 12 months:    </a:t>
            </a: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      $93.28</a:t>
            </a: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                   +    $  2.20 for PSAC strike fund</a:t>
            </a:r>
          </a:p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                   =    </a:t>
            </a:r>
            <a:r>
              <a:rPr lang="en-US" sz="3000" b="1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$95.48 in dues per month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3039" y="0"/>
            <a:ext cx="18054087" cy="10088970"/>
            <a:chOff x="0" y="0"/>
            <a:chExt cx="452149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149" cy="252670"/>
            </a:xfrm>
            <a:custGeom>
              <a:avLst/>
              <a:gdLst/>
              <a:ahLst/>
              <a:cxnLst/>
              <a:rect l="l" t="t" r="r" b="b"/>
              <a:pathLst>
                <a:path w="452149" h="252670">
                  <a:moveTo>
                    <a:pt x="203200" y="0"/>
                  </a:moveTo>
                  <a:lnTo>
                    <a:pt x="248949" y="0"/>
                  </a:lnTo>
                  <a:lnTo>
                    <a:pt x="452149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98149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961330" y="-642823"/>
            <a:ext cx="14753038" cy="3370693"/>
            <a:chOff x="0" y="0"/>
            <a:chExt cx="819809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9809" cy="187305"/>
            </a:xfrm>
            <a:custGeom>
              <a:avLst/>
              <a:gdLst/>
              <a:ahLst/>
              <a:cxnLst/>
              <a:rect l="l" t="t" r="r" b="b"/>
              <a:pathLst>
                <a:path w="819809" h="187305">
                  <a:moveTo>
                    <a:pt x="203200" y="0"/>
                  </a:moveTo>
                  <a:lnTo>
                    <a:pt x="616609" y="0"/>
                  </a:lnTo>
                  <a:lnTo>
                    <a:pt x="819809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565809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028700" y="-2727870"/>
            <a:ext cx="21853498" cy="5455740"/>
            <a:chOff x="0" y="0"/>
            <a:chExt cx="1012092" cy="2526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955202" y="2728004"/>
            <a:ext cx="5935953" cy="277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Why sign the card ?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Union training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Union events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Ability to vote (strike, local elections)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Strike pay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Run for an elected position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44000" y="156120"/>
            <a:ext cx="8793402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UNION MEMBERSHIP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728" y="2728004"/>
            <a:ext cx="8569593" cy="231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When you are offered a unionized position, you automatically benefit from the conditions outlined in your collective agreement. </a:t>
            </a:r>
          </a:p>
          <a:p>
            <a:pPr algn="l">
              <a:lnSpc>
                <a:spcPts val="4619"/>
              </a:lnSpc>
            </a:pPr>
            <a:r>
              <a:rPr lang="en-US" sz="3299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You are what is called a </a:t>
            </a:r>
            <a:r>
              <a:rPr lang="en-US" sz="3299" dirty="0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RAND</a:t>
            </a:r>
            <a:r>
              <a:rPr lang="en-US" sz="3299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 member.</a:t>
            </a:r>
            <a:r>
              <a:rPr lang="en-US" sz="3299" dirty="0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5289295"/>
            <a:ext cx="8569593" cy="231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To formally become a member of the PSAC and GSU and access all union benefits, you </a:t>
            </a:r>
            <a:r>
              <a:rPr lang="en-US" sz="3299" dirty="0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must sign your membership card</a:t>
            </a:r>
            <a:r>
              <a:rPr lang="en-US" sz="3299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. You will then become a </a:t>
            </a:r>
            <a:r>
              <a:rPr lang="en-US" sz="3299" dirty="0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member in good standing.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69666" y="8053548"/>
            <a:ext cx="6077717" cy="1595374"/>
            <a:chOff x="0" y="0"/>
            <a:chExt cx="8103623" cy="212716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8103623" cy="2127166"/>
              <a:chOff x="0" y="0"/>
              <a:chExt cx="1600716" cy="42018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600716" cy="420181"/>
              </a:xfrm>
              <a:custGeom>
                <a:avLst/>
                <a:gdLst/>
                <a:ahLst/>
                <a:cxnLst/>
                <a:rect l="l" t="t" r="r" b="b"/>
                <a:pathLst>
                  <a:path w="1600716" h="420181">
                    <a:moveTo>
                      <a:pt x="0" y="0"/>
                    </a:moveTo>
                    <a:lnTo>
                      <a:pt x="1600716" y="0"/>
                    </a:lnTo>
                    <a:lnTo>
                      <a:pt x="1600716" y="420181"/>
                    </a:lnTo>
                    <a:lnTo>
                      <a:pt x="0" y="42018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1600716" cy="4582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53564" y="268562"/>
              <a:ext cx="7332903" cy="1513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299">
                  <a:solidFill>
                    <a:srgbClr val="EF792F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Regardless of your status, you pay dues!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12004471" y="6658530"/>
            <a:ext cx="3072460" cy="3114120"/>
          </a:xfrm>
          <a:custGeom>
            <a:avLst/>
            <a:gdLst/>
            <a:ahLst/>
            <a:cxnLst/>
            <a:rect l="l" t="t" r="r" b="b"/>
            <a:pathLst>
              <a:path w="3072460" h="3114120">
                <a:moveTo>
                  <a:pt x="0" y="0"/>
                </a:moveTo>
                <a:lnTo>
                  <a:pt x="3072460" y="0"/>
                </a:lnTo>
                <a:lnTo>
                  <a:pt x="3072460" y="3114120"/>
                </a:lnTo>
                <a:lnTo>
                  <a:pt x="0" y="3114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4" name="TextBox 24"/>
          <p:cNvSpPr txBox="1"/>
          <p:nvPr/>
        </p:nvSpPr>
        <p:spPr>
          <a:xfrm>
            <a:off x="9955202" y="6066535"/>
            <a:ext cx="6675202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>
                <a:solidFill>
                  <a:srgbClr val="EF792F"/>
                </a:solidFill>
                <a:latin typeface="Helios Bold"/>
                <a:ea typeface="Helios Bold"/>
                <a:cs typeface="Helios Bold"/>
                <a:sym typeface="Helios Bold"/>
              </a:rPr>
              <a:t>DON‘T WAIT - SIGN YOUR CARD NOW </a:t>
            </a:r>
          </a:p>
          <a:p>
            <a:pPr marL="0" lvl="0" indent="0" algn="l">
              <a:lnSpc>
                <a:spcPts val="3239"/>
              </a:lnSpc>
            </a:pPr>
            <a:endParaRPr lang="en-US" sz="2699">
              <a:solidFill>
                <a:srgbClr val="EF792F"/>
              </a:solidFill>
              <a:latin typeface="Helios Bold"/>
              <a:ea typeface="Helios Bold"/>
              <a:cs typeface="Helios Bold"/>
              <a:sym typeface="Helio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8109" y="3235849"/>
            <a:ext cx="3334297" cy="4737244"/>
            <a:chOff x="0" y="0"/>
            <a:chExt cx="878169" cy="12476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8169" cy="1247669"/>
            </a:xfrm>
            <a:custGeom>
              <a:avLst/>
              <a:gdLst/>
              <a:ahLst/>
              <a:cxnLst/>
              <a:rect l="l" t="t" r="r" b="b"/>
              <a:pathLst>
                <a:path w="878169" h="1247669">
                  <a:moveTo>
                    <a:pt x="0" y="0"/>
                  </a:moveTo>
                  <a:lnTo>
                    <a:pt x="878169" y="0"/>
                  </a:lnTo>
                  <a:lnTo>
                    <a:pt x="878169" y="1247669"/>
                  </a:lnTo>
                  <a:lnTo>
                    <a:pt x="0" y="1247669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78169" cy="1285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36253" y="4062403"/>
            <a:ext cx="2332254" cy="1081097"/>
          </a:xfrm>
          <a:custGeom>
            <a:avLst/>
            <a:gdLst/>
            <a:ahLst/>
            <a:cxnLst/>
            <a:rect l="l" t="t" r="r" b="b"/>
            <a:pathLst>
              <a:path w="2332254" h="1081097">
                <a:moveTo>
                  <a:pt x="0" y="0"/>
                </a:moveTo>
                <a:lnTo>
                  <a:pt x="2332254" y="0"/>
                </a:lnTo>
                <a:lnTo>
                  <a:pt x="2332254" y="1081097"/>
                </a:lnTo>
                <a:lnTo>
                  <a:pt x="0" y="1081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931336" y="8115968"/>
            <a:ext cx="1742088" cy="1742088"/>
          </a:xfrm>
          <a:custGeom>
            <a:avLst/>
            <a:gdLst/>
            <a:ahLst/>
            <a:cxnLst/>
            <a:rect l="l" t="t" r="r" b="b"/>
            <a:pathLst>
              <a:path w="1742088" h="1742088">
                <a:moveTo>
                  <a:pt x="0" y="0"/>
                </a:moveTo>
                <a:lnTo>
                  <a:pt x="1742088" y="0"/>
                </a:lnTo>
                <a:lnTo>
                  <a:pt x="1742088" y="1742088"/>
                </a:lnTo>
                <a:lnTo>
                  <a:pt x="0" y="17420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4151710" y="3235849"/>
            <a:ext cx="3334297" cy="4737244"/>
            <a:chOff x="0" y="0"/>
            <a:chExt cx="878169" cy="12476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78169" cy="1247669"/>
            </a:xfrm>
            <a:custGeom>
              <a:avLst/>
              <a:gdLst/>
              <a:ahLst/>
              <a:cxnLst/>
              <a:rect l="l" t="t" r="r" b="b"/>
              <a:pathLst>
                <a:path w="878169" h="1247669">
                  <a:moveTo>
                    <a:pt x="0" y="0"/>
                  </a:moveTo>
                  <a:lnTo>
                    <a:pt x="878169" y="0"/>
                  </a:lnTo>
                  <a:lnTo>
                    <a:pt x="878169" y="1247669"/>
                  </a:lnTo>
                  <a:lnTo>
                    <a:pt x="0" y="1247669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78169" cy="1285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947897" y="3697226"/>
            <a:ext cx="1741921" cy="1679710"/>
          </a:xfrm>
          <a:custGeom>
            <a:avLst/>
            <a:gdLst/>
            <a:ahLst/>
            <a:cxnLst/>
            <a:rect l="l" t="t" r="r" b="b"/>
            <a:pathLst>
              <a:path w="1741921" h="1679710">
                <a:moveTo>
                  <a:pt x="0" y="0"/>
                </a:moveTo>
                <a:lnTo>
                  <a:pt x="1741921" y="0"/>
                </a:lnTo>
                <a:lnTo>
                  <a:pt x="1741921" y="1679709"/>
                </a:lnTo>
                <a:lnTo>
                  <a:pt x="0" y="16797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0" name="Freeform 20"/>
          <p:cNvSpPr/>
          <p:nvPr/>
        </p:nvSpPr>
        <p:spPr>
          <a:xfrm>
            <a:off x="4844996" y="8140627"/>
            <a:ext cx="1717429" cy="1717429"/>
          </a:xfrm>
          <a:custGeom>
            <a:avLst/>
            <a:gdLst/>
            <a:ahLst/>
            <a:cxnLst/>
            <a:rect l="l" t="t" r="r" b="b"/>
            <a:pathLst>
              <a:path w="1717429" h="1717429">
                <a:moveTo>
                  <a:pt x="0" y="0"/>
                </a:moveTo>
                <a:lnTo>
                  <a:pt x="1717429" y="0"/>
                </a:lnTo>
                <a:lnTo>
                  <a:pt x="1717429" y="1717429"/>
                </a:lnTo>
                <a:lnTo>
                  <a:pt x="0" y="17174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1" name="Group 21"/>
          <p:cNvGrpSpPr/>
          <p:nvPr/>
        </p:nvGrpSpPr>
        <p:grpSpPr>
          <a:xfrm>
            <a:off x="8170485" y="3235849"/>
            <a:ext cx="3334297" cy="4737244"/>
            <a:chOff x="0" y="0"/>
            <a:chExt cx="878169" cy="124766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8169" cy="1247669"/>
            </a:xfrm>
            <a:custGeom>
              <a:avLst/>
              <a:gdLst/>
              <a:ahLst/>
              <a:cxnLst/>
              <a:rect l="l" t="t" r="r" b="b"/>
              <a:pathLst>
                <a:path w="878169" h="1247669">
                  <a:moveTo>
                    <a:pt x="0" y="0"/>
                  </a:moveTo>
                  <a:lnTo>
                    <a:pt x="878169" y="0"/>
                  </a:lnTo>
                  <a:lnTo>
                    <a:pt x="878169" y="1247669"/>
                  </a:lnTo>
                  <a:lnTo>
                    <a:pt x="0" y="1247669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78169" cy="1285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9051549" y="3887043"/>
            <a:ext cx="1773810" cy="1596429"/>
          </a:xfrm>
          <a:custGeom>
            <a:avLst/>
            <a:gdLst/>
            <a:ahLst/>
            <a:cxnLst/>
            <a:rect l="l" t="t" r="r" b="b"/>
            <a:pathLst>
              <a:path w="1773810" h="1596429">
                <a:moveTo>
                  <a:pt x="0" y="0"/>
                </a:moveTo>
                <a:lnTo>
                  <a:pt x="1773809" y="0"/>
                </a:lnTo>
                <a:lnTo>
                  <a:pt x="1773809" y="1596428"/>
                </a:lnTo>
                <a:lnTo>
                  <a:pt x="0" y="15964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5" name="TextBox 25"/>
          <p:cNvSpPr txBox="1"/>
          <p:nvPr/>
        </p:nvSpPr>
        <p:spPr>
          <a:xfrm>
            <a:off x="1057662" y="239964"/>
            <a:ext cx="8880792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 MEMBERS BENEFITS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-38242" y="5483471"/>
            <a:ext cx="3806998" cy="2066383"/>
            <a:chOff x="0" y="0"/>
            <a:chExt cx="5075997" cy="2755177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9525"/>
              <a:ext cx="5075997" cy="2066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2A2E3A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$10 000 Group Life Insurance with Coughlin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2220507"/>
              <a:ext cx="5075997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2685882" y="3687701"/>
            <a:ext cx="380699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3399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and many more....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4151710" y="5483471"/>
            <a:ext cx="3334297" cy="2447383"/>
            <a:chOff x="0" y="0"/>
            <a:chExt cx="4445729" cy="3263177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9525"/>
              <a:ext cx="4445729" cy="257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300">
                  <a:solidFill>
                    <a:srgbClr val="2A2E3A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Union Savings Program</a:t>
              </a:r>
            </a:p>
            <a:p>
              <a:pPr marL="0" lvl="0" indent="0"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2A2E3A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 (discounts on various products)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2728507"/>
              <a:ext cx="4445729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271305" y="5604471"/>
            <a:ext cx="3334297" cy="2037808"/>
            <a:chOff x="0" y="0"/>
            <a:chExt cx="4445729" cy="271707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9525"/>
              <a:ext cx="4445729" cy="2028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60"/>
                </a:lnSpc>
                <a:spcBef>
                  <a:spcPct val="0"/>
                </a:spcBef>
              </a:pPr>
              <a:r>
                <a:rPr lang="en-US" sz="3300">
                  <a:solidFill>
                    <a:srgbClr val="2A2E3A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GSU Bursaries for dependants and members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2182407"/>
              <a:ext cx="4445729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9051549" y="8140627"/>
            <a:ext cx="1717429" cy="1717429"/>
          </a:xfrm>
          <a:custGeom>
            <a:avLst/>
            <a:gdLst/>
            <a:ahLst/>
            <a:cxnLst/>
            <a:rect l="l" t="t" r="r" b="b"/>
            <a:pathLst>
              <a:path w="1717429" h="1717429">
                <a:moveTo>
                  <a:pt x="0" y="0"/>
                </a:moveTo>
                <a:lnTo>
                  <a:pt x="1717428" y="0"/>
                </a:lnTo>
                <a:lnTo>
                  <a:pt x="1717428" y="1717429"/>
                </a:lnTo>
                <a:lnTo>
                  <a:pt x="0" y="17174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7" name="Freeform 37"/>
          <p:cNvSpPr/>
          <p:nvPr/>
        </p:nvSpPr>
        <p:spPr>
          <a:xfrm>
            <a:off x="15541871" y="4384699"/>
            <a:ext cx="1717429" cy="1717429"/>
          </a:xfrm>
          <a:custGeom>
            <a:avLst/>
            <a:gdLst/>
            <a:ahLst/>
            <a:cxnLst/>
            <a:rect l="l" t="t" r="r" b="b"/>
            <a:pathLst>
              <a:path w="1717429" h="1717429">
                <a:moveTo>
                  <a:pt x="0" y="0"/>
                </a:moveTo>
                <a:lnTo>
                  <a:pt x="1717429" y="0"/>
                </a:lnTo>
                <a:lnTo>
                  <a:pt x="1717429" y="1717428"/>
                </a:lnTo>
                <a:lnTo>
                  <a:pt x="0" y="17174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594198" y="-132189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4270" y="1492995"/>
            <a:ext cx="13500205" cy="2069533"/>
            <a:chOff x="0" y="0"/>
            <a:chExt cx="18000273" cy="2759377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8000273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99"/>
                </a:lnSpc>
              </a:pPr>
              <a:r>
                <a:rPr lang="en-US" sz="8499">
                  <a:solidFill>
                    <a:srgbClr val="FFFFFF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HOW TO GET INVOLVED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98223"/>
              <a:ext cx="14536139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2857" y="4433195"/>
            <a:ext cx="5398813" cy="2242566"/>
            <a:chOff x="0" y="0"/>
            <a:chExt cx="1421910" cy="5906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1910" cy="590635"/>
            </a:xfrm>
            <a:custGeom>
              <a:avLst/>
              <a:gdLst/>
              <a:ahLst/>
              <a:cxnLst/>
              <a:rect l="l" t="t" r="r" b="b"/>
              <a:pathLst>
                <a:path w="1421910" h="590635">
                  <a:moveTo>
                    <a:pt x="0" y="0"/>
                  </a:moveTo>
                  <a:lnTo>
                    <a:pt x="1421910" y="0"/>
                  </a:lnTo>
                  <a:lnTo>
                    <a:pt x="1421910" y="590635"/>
                  </a:lnTo>
                  <a:lnTo>
                    <a:pt x="0" y="590635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21910" cy="647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EF792F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LEARN ABOUT YOUR UNION AND WHO YOUR LOCAL REPRESENTATIVES ARE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34270" y="6913886"/>
            <a:ext cx="4756661" cy="2138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  <a:spcBef>
                <a:spcPct val="0"/>
              </a:spcBef>
            </a:pPr>
            <a:r>
              <a:rPr lang="en-US" sz="2397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This is the starting point – learning</a:t>
            </a:r>
          </a:p>
          <a:p>
            <a:pPr algn="ctr">
              <a:lnSpc>
                <a:spcPts val="3357"/>
              </a:lnSpc>
              <a:spcBef>
                <a:spcPct val="0"/>
              </a:spcBef>
            </a:pPr>
            <a:r>
              <a:rPr lang="en-US" sz="2397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about GSU and getting to know</a:t>
            </a:r>
          </a:p>
          <a:p>
            <a:pPr algn="ctr">
              <a:lnSpc>
                <a:spcPts val="3357"/>
              </a:lnSpc>
              <a:spcBef>
                <a:spcPct val="0"/>
              </a:spcBef>
            </a:pPr>
            <a:r>
              <a:rPr lang="en-US" sz="2397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your Local representatives will help you better understand how</a:t>
            </a:r>
          </a:p>
          <a:p>
            <a:pPr algn="ctr">
              <a:lnSpc>
                <a:spcPts val="3357"/>
              </a:lnSpc>
              <a:spcBef>
                <a:spcPct val="0"/>
              </a:spcBef>
            </a:pPr>
            <a:r>
              <a:rPr lang="en-US" sz="2397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everything works!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819383" y="4433195"/>
            <a:ext cx="5398813" cy="4134411"/>
            <a:chOff x="0" y="0"/>
            <a:chExt cx="7198417" cy="5512548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7198417" cy="2926211"/>
              <a:chOff x="0" y="0"/>
              <a:chExt cx="1421910" cy="57801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421910" cy="578017"/>
              </a:xfrm>
              <a:custGeom>
                <a:avLst/>
                <a:gdLst/>
                <a:ahLst/>
                <a:cxnLst/>
                <a:rect l="l" t="t" r="r" b="b"/>
                <a:pathLst>
                  <a:path w="1421910" h="578017">
                    <a:moveTo>
                      <a:pt x="0" y="0"/>
                    </a:moveTo>
                    <a:lnTo>
                      <a:pt x="1421910" y="0"/>
                    </a:lnTo>
                    <a:lnTo>
                      <a:pt x="1421910" y="578017"/>
                    </a:lnTo>
                    <a:lnTo>
                      <a:pt x="0" y="578017"/>
                    </a:lnTo>
                    <a:close/>
                  </a:path>
                </a:pathLst>
              </a:custGeom>
              <a:solidFill>
                <a:srgbClr val="E4E4E4"/>
              </a:solidFill>
              <a:ln w="9525" cap="sq">
                <a:solidFill>
                  <a:srgbClr val="2A2E3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1421910" cy="6351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r>
                  <a:rPr lang="en-US" sz="2999">
                    <a:solidFill>
                      <a:srgbClr val="EF792F"/>
                    </a:solidFill>
                    <a:latin typeface="Helios Bold"/>
                    <a:ea typeface="Helios Bold"/>
                    <a:cs typeface="Helios Bold"/>
                    <a:sym typeface="Helios Bold"/>
                  </a:rPr>
                  <a:t>HELP YOUR LOCAL</a:t>
                </a: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0" y="3262761"/>
              <a:ext cx="7198417" cy="2249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7"/>
                </a:lnSpc>
                <a:spcBef>
                  <a:spcPct val="0"/>
                </a:spcBef>
              </a:pPr>
              <a:r>
                <a:rPr lang="en-US" sz="2397" dirty="0">
                  <a:solidFill>
                    <a:srgbClr val="000000"/>
                  </a:solidFill>
                  <a:latin typeface="Helios"/>
                  <a:ea typeface="Helios"/>
                  <a:cs typeface="Helios"/>
                  <a:sym typeface="Helios"/>
                </a:rPr>
                <a:t>Locals are always looking for help in the field, whether to share information, mobilize members, organize social events, or meet new members.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668095" y="4481102"/>
            <a:ext cx="5398813" cy="2194658"/>
            <a:chOff x="0" y="0"/>
            <a:chExt cx="1421910" cy="57801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21910" cy="578017"/>
            </a:xfrm>
            <a:custGeom>
              <a:avLst/>
              <a:gdLst/>
              <a:ahLst/>
              <a:cxnLst/>
              <a:rect l="l" t="t" r="r" b="b"/>
              <a:pathLst>
                <a:path w="1421910" h="578017">
                  <a:moveTo>
                    <a:pt x="0" y="0"/>
                  </a:moveTo>
                  <a:lnTo>
                    <a:pt x="1421910" y="0"/>
                  </a:lnTo>
                  <a:lnTo>
                    <a:pt x="1421910" y="578017"/>
                  </a:lnTo>
                  <a:lnTo>
                    <a:pt x="0" y="578017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421910" cy="635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EF792F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ATTEND YOUR LOCAL ANNUAL GENERAL MEETING (AGM) 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990537" y="6754807"/>
            <a:ext cx="4753928" cy="2574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Attending your Local AGM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is a great way to learn more about the business of your Local. This is when you will vote on your Local’s budget and run for an elected position.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8637" y="0"/>
            <a:ext cx="18408460" cy="10287000"/>
            <a:chOff x="0" y="0"/>
            <a:chExt cx="452149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149" cy="252670"/>
            </a:xfrm>
            <a:custGeom>
              <a:avLst/>
              <a:gdLst/>
              <a:ahLst/>
              <a:cxnLst/>
              <a:rect l="l" t="t" r="r" b="b"/>
              <a:pathLst>
                <a:path w="452149" h="252670">
                  <a:moveTo>
                    <a:pt x="203200" y="0"/>
                  </a:moveTo>
                  <a:lnTo>
                    <a:pt x="248949" y="0"/>
                  </a:lnTo>
                  <a:lnTo>
                    <a:pt x="452149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98149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926479" y="-642823"/>
            <a:ext cx="14753038" cy="3370693"/>
            <a:chOff x="0" y="0"/>
            <a:chExt cx="819809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9809" cy="187305"/>
            </a:xfrm>
            <a:custGeom>
              <a:avLst/>
              <a:gdLst/>
              <a:ahLst/>
              <a:cxnLst/>
              <a:rect l="l" t="t" r="r" b="b"/>
              <a:pathLst>
                <a:path w="819809" h="187305">
                  <a:moveTo>
                    <a:pt x="203200" y="0"/>
                  </a:moveTo>
                  <a:lnTo>
                    <a:pt x="616609" y="0"/>
                  </a:lnTo>
                  <a:lnTo>
                    <a:pt x="819809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565809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028700" y="-2727870"/>
            <a:ext cx="21853498" cy="5455740"/>
            <a:chOff x="0" y="0"/>
            <a:chExt cx="1012092" cy="2526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42946" y="3172762"/>
            <a:ext cx="11051446" cy="675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7"/>
              </a:lnSpc>
            </a:pPr>
            <a:r>
              <a:rPr lang="en-US" sz="3476" dirty="0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Don’t hesitate to reach us!</a:t>
            </a:r>
          </a:p>
          <a:p>
            <a:pPr algn="l">
              <a:lnSpc>
                <a:spcPts val="4867"/>
              </a:lnSpc>
            </a:pPr>
            <a:endParaRPr lang="en-US" sz="3476" dirty="0">
              <a:solidFill>
                <a:srgbClr val="2A2E3A"/>
              </a:solidFill>
              <a:latin typeface="Helios Bold"/>
              <a:ea typeface="Helios Bold"/>
              <a:cs typeface="Helios Bold"/>
              <a:sym typeface="Helios Bold"/>
            </a:endParaRPr>
          </a:p>
          <a:p>
            <a:pPr algn="l">
              <a:lnSpc>
                <a:spcPts val="4867"/>
              </a:lnSpc>
            </a:pPr>
            <a:r>
              <a:rPr lang="en-US" sz="3476" dirty="0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Local </a:t>
            </a:r>
            <a:r>
              <a:rPr lang="en-US" sz="3476" dirty="0">
                <a:solidFill>
                  <a:srgbClr val="2A2E3A"/>
                </a:solidFill>
                <a:latin typeface="Helios Bold Italics"/>
                <a:ea typeface="Helios Bold"/>
                <a:cs typeface="Helios Bold"/>
                <a:sym typeface="Helios Bold Italics"/>
              </a:rPr>
              <a:t>70055</a:t>
            </a:r>
            <a:endParaRPr lang="en-US" sz="3476" dirty="0">
              <a:solidFill>
                <a:srgbClr val="2A2E3A"/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  <a:p>
            <a:pPr algn="l">
              <a:lnSpc>
                <a:spcPts val="4867"/>
              </a:lnSpc>
            </a:pPr>
            <a:endParaRPr lang="en-US" sz="3476" dirty="0">
              <a:solidFill>
                <a:srgbClr val="2A2E3A"/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  <a:p>
            <a:pPr>
              <a:lnSpc>
                <a:spcPts val="4867"/>
              </a:lnSpc>
            </a:pPr>
            <a:r>
              <a:rPr lang="en-US" sz="3476" dirty="0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Web page: </a:t>
            </a:r>
            <a:r>
              <a:rPr lang="en-US" sz="3600" dirty="0">
                <a:latin typeface="Helios Bold" panose="020B0604020202020204" charset="0"/>
                <a:hlinkClick r:id="rId2"/>
              </a:rPr>
              <a:t>70055 NCR Supply :: Government Services Union </a:t>
            </a:r>
            <a:endParaRPr lang="en-US" sz="3600" dirty="0">
              <a:latin typeface="Helios Bold" panose="020B0604020202020204" charset="0"/>
            </a:endParaRPr>
          </a:p>
          <a:p>
            <a:pPr>
              <a:lnSpc>
                <a:spcPts val="4867"/>
              </a:lnSpc>
            </a:pPr>
            <a:endParaRPr lang="en-US" sz="3476" b="1" dirty="0">
              <a:solidFill>
                <a:srgbClr val="2A2E3A"/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  <a:p>
            <a:pPr>
              <a:lnSpc>
                <a:spcPts val="4867"/>
              </a:lnSpc>
            </a:pPr>
            <a:r>
              <a:rPr lang="en-US" sz="3476" dirty="0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Facebook: </a:t>
            </a:r>
            <a:r>
              <a:rPr lang="en-CA" sz="3480" dirty="0">
                <a:latin typeface="Helios Bold" panose="020B0604020202020204" charset="0"/>
                <a:hlinkClick r:id="rId3"/>
              </a:rPr>
              <a:t>GSU Local 70055 Section locale 70055 SSG </a:t>
            </a:r>
            <a:endParaRPr lang="en-US" sz="3480" dirty="0">
              <a:solidFill>
                <a:srgbClr val="2A2E3A"/>
              </a:solidFill>
              <a:latin typeface="Helios Bold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algn="l">
              <a:lnSpc>
                <a:spcPts val="4867"/>
              </a:lnSpc>
            </a:pPr>
            <a:endParaRPr lang="en-US" sz="3476" dirty="0">
              <a:solidFill>
                <a:srgbClr val="2A2E3A"/>
              </a:solidFill>
              <a:latin typeface="Helios Bold"/>
              <a:ea typeface="Helios Bold"/>
              <a:cs typeface="Helios Bold"/>
              <a:sym typeface="Helios Bold"/>
            </a:endParaRPr>
          </a:p>
          <a:p>
            <a:pPr algn="l">
              <a:lnSpc>
                <a:spcPts val="3687"/>
              </a:lnSpc>
            </a:pPr>
            <a:endParaRPr lang="en-US" sz="3476" dirty="0">
              <a:solidFill>
                <a:srgbClr val="2A2E3A"/>
              </a:solidFill>
              <a:latin typeface="Helios Bold"/>
              <a:ea typeface="Helios Bold"/>
              <a:cs typeface="Helios Bold"/>
              <a:sym typeface="Helio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2946" y="747536"/>
            <a:ext cx="8793402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CONTACT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23478" y="224448"/>
            <a:ext cx="24647024" cy="10088970"/>
            <a:chOff x="0" y="0"/>
            <a:chExt cx="617263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7263" cy="252670"/>
            </a:xfrm>
            <a:custGeom>
              <a:avLst/>
              <a:gdLst/>
              <a:ahLst/>
              <a:cxnLst/>
              <a:rect l="l" t="t" r="r" b="b"/>
              <a:pathLst>
                <a:path w="617263" h="252670">
                  <a:moveTo>
                    <a:pt x="203200" y="0"/>
                  </a:moveTo>
                  <a:lnTo>
                    <a:pt x="414063" y="0"/>
                  </a:lnTo>
                  <a:lnTo>
                    <a:pt x="617263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363263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4157561" y="0"/>
            <a:ext cx="14753038" cy="3370693"/>
            <a:chOff x="0" y="0"/>
            <a:chExt cx="819809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9809" cy="187305"/>
            </a:xfrm>
            <a:custGeom>
              <a:avLst/>
              <a:gdLst/>
              <a:ahLst/>
              <a:cxnLst/>
              <a:rect l="l" t="t" r="r" b="b"/>
              <a:pathLst>
                <a:path w="819809" h="187305">
                  <a:moveTo>
                    <a:pt x="203200" y="0"/>
                  </a:moveTo>
                  <a:lnTo>
                    <a:pt x="616609" y="0"/>
                  </a:lnTo>
                  <a:lnTo>
                    <a:pt x="819809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565809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72516" y="1178823"/>
            <a:ext cx="8374081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RESOURCES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3260" y="4114501"/>
            <a:ext cx="6742821" cy="1154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Government Services Union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endParaRPr lang="en-US" sz="3299">
              <a:solidFill>
                <a:srgbClr val="000000"/>
              </a:solidFill>
              <a:latin typeface="Helios Bold"/>
              <a:ea typeface="Helios Bold"/>
              <a:cs typeface="Helios Bold"/>
              <a:sym typeface="Helio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79957" y="4114501"/>
            <a:ext cx="6742821" cy="1735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Public Service Alliance of Canada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endParaRPr lang="en-US" sz="3299">
              <a:solidFill>
                <a:srgbClr val="000000"/>
              </a:solidFill>
              <a:latin typeface="Helios Bold"/>
              <a:ea typeface="Helios Bold"/>
              <a:cs typeface="Helios Bold"/>
              <a:sym typeface="Helio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106486" y="5752729"/>
            <a:ext cx="2612156" cy="2612156"/>
          </a:xfrm>
          <a:custGeom>
            <a:avLst/>
            <a:gdLst/>
            <a:ahLst/>
            <a:cxnLst/>
            <a:rect l="l" t="t" r="r" b="b"/>
            <a:pathLst>
              <a:path w="2612156" h="2612156">
                <a:moveTo>
                  <a:pt x="0" y="0"/>
                </a:moveTo>
                <a:lnTo>
                  <a:pt x="2612156" y="0"/>
                </a:lnTo>
                <a:lnTo>
                  <a:pt x="2612156" y="2612156"/>
                </a:lnTo>
                <a:lnTo>
                  <a:pt x="0" y="26121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10654562" y="5752729"/>
            <a:ext cx="2612156" cy="2612156"/>
          </a:xfrm>
          <a:custGeom>
            <a:avLst/>
            <a:gdLst/>
            <a:ahLst/>
            <a:cxnLst/>
            <a:rect l="l" t="t" r="r" b="b"/>
            <a:pathLst>
              <a:path w="2612156" h="2612156">
                <a:moveTo>
                  <a:pt x="0" y="0"/>
                </a:moveTo>
                <a:lnTo>
                  <a:pt x="2612156" y="0"/>
                </a:lnTo>
                <a:lnTo>
                  <a:pt x="2612156" y="2612156"/>
                </a:lnTo>
                <a:lnTo>
                  <a:pt x="0" y="26121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258300"/>
            <a:ext cx="5765006" cy="1028700"/>
            <a:chOff x="0" y="0"/>
            <a:chExt cx="104969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772754" y="0"/>
            <a:ext cx="17039430" cy="11605360"/>
            <a:chOff x="0" y="0"/>
            <a:chExt cx="5475623" cy="37293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E8223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blipFill>
              <a:blip r:embed="rId3"/>
              <a:stretch>
                <a:fillRect t="-47882" b="-47882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4381874" y="-331087"/>
            <a:ext cx="7747009" cy="3570512"/>
            <a:chOff x="0" y="0"/>
            <a:chExt cx="40640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>
                <a:alpha val="9882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1439135"/>
            <a:ext cx="12627597" cy="2093754"/>
            <a:chOff x="0" y="0"/>
            <a:chExt cx="16836795" cy="279167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16836795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99"/>
                </a:lnSpc>
              </a:pPr>
              <a:r>
                <a:rPr lang="en-US" sz="8499">
                  <a:solidFill>
                    <a:srgbClr val="EF792F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Questions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030518"/>
              <a:ext cx="13798468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CFFCF25-ABB7-F288-3A75-106E9AA89847}"/>
              </a:ext>
            </a:extLst>
          </p:cNvPr>
          <p:cNvSpPr txBox="1"/>
          <p:nvPr/>
        </p:nvSpPr>
        <p:spPr>
          <a:xfrm>
            <a:off x="1699620" y="4178871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Reach out to your local representatives: </a:t>
            </a:r>
            <a:r>
              <a:rPr lang="en-CA" sz="3200" dirty="0">
                <a:latin typeface="Barlow" panose="00000500000000000000" pitchFamily="2" charset="0"/>
                <a:hlinkClick r:id="rId4"/>
              </a:rPr>
              <a:t>general.inquiries.local70055@gsu-ssg.com</a:t>
            </a:r>
            <a:endParaRPr lang="en-CA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697226"/>
            <a:ext cx="5070039" cy="5071653"/>
            <a:chOff x="0" y="0"/>
            <a:chExt cx="1335319" cy="13357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5319" cy="1335744"/>
            </a:xfrm>
            <a:custGeom>
              <a:avLst/>
              <a:gdLst/>
              <a:ahLst/>
              <a:cxnLst/>
              <a:rect l="l" t="t" r="r" b="b"/>
              <a:pathLst>
                <a:path w="1335319" h="1335744">
                  <a:moveTo>
                    <a:pt x="0" y="0"/>
                  </a:moveTo>
                  <a:lnTo>
                    <a:pt x="1335319" y="0"/>
                  </a:lnTo>
                  <a:lnTo>
                    <a:pt x="1335319" y="1335744"/>
                  </a:lnTo>
                  <a:lnTo>
                    <a:pt x="0" y="1335744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35319" cy="137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08980" y="3697226"/>
            <a:ext cx="5070039" cy="5071653"/>
            <a:chOff x="0" y="0"/>
            <a:chExt cx="1335319" cy="13357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5319" cy="1335744"/>
            </a:xfrm>
            <a:custGeom>
              <a:avLst/>
              <a:gdLst/>
              <a:ahLst/>
              <a:cxnLst/>
              <a:rect l="l" t="t" r="r" b="b"/>
              <a:pathLst>
                <a:path w="1335319" h="1335744">
                  <a:moveTo>
                    <a:pt x="0" y="0"/>
                  </a:moveTo>
                  <a:lnTo>
                    <a:pt x="1335319" y="0"/>
                  </a:lnTo>
                  <a:lnTo>
                    <a:pt x="1335319" y="1335744"/>
                  </a:lnTo>
                  <a:lnTo>
                    <a:pt x="0" y="1335744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35319" cy="137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89261" y="3697226"/>
            <a:ext cx="5070039" cy="5071653"/>
            <a:chOff x="0" y="0"/>
            <a:chExt cx="1335319" cy="13357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5319" cy="1335744"/>
            </a:xfrm>
            <a:custGeom>
              <a:avLst/>
              <a:gdLst/>
              <a:ahLst/>
              <a:cxnLst/>
              <a:rect l="l" t="t" r="r" b="b"/>
              <a:pathLst>
                <a:path w="1335319" h="1335744">
                  <a:moveTo>
                    <a:pt x="0" y="0"/>
                  </a:moveTo>
                  <a:lnTo>
                    <a:pt x="1335319" y="0"/>
                  </a:lnTo>
                  <a:lnTo>
                    <a:pt x="1335319" y="1335744"/>
                  </a:lnTo>
                  <a:lnTo>
                    <a:pt x="0" y="1335744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35319" cy="137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61370" y="4719229"/>
            <a:ext cx="1199685" cy="119968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544157" y="4719229"/>
            <a:ext cx="1199685" cy="119968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124438" y="4719229"/>
            <a:ext cx="1199685" cy="119968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A2E3A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483723" y="5000332"/>
            <a:ext cx="481114" cy="604139"/>
          </a:xfrm>
          <a:custGeom>
            <a:avLst/>
            <a:gdLst/>
            <a:ahLst/>
            <a:cxnLst/>
            <a:rect l="l" t="t" r="r" b="b"/>
            <a:pathLst>
              <a:path w="481114" h="604139">
                <a:moveTo>
                  <a:pt x="0" y="0"/>
                </a:moveTo>
                <a:lnTo>
                  <a:pt x="481115" y="0"/>
                </a:lnTo>
                <a:lnTo>
                  <a:pt x="481115" y="604139"/>
                </a:lnTo>
                <a:lnTo>
                  <a:pt x="0" y="604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7" name="Freeform 27"/>
          <p:cNvSpPr/>
          <p:nvPr/>
        </p:nvSpPr>
        <p:spPr>
          <a:xfrm>
            <a:off x="3236926" y="5062430"/>
            <a:ext cx="648573" cy="479944"/>
          </a:xfrm>
          <a:custGeom>
            <a:avLst/>
            <a:gdLst/>
            <a:ahLst/>
            <a:cxnLst/>
            <a:rect l="l" t="t" r="r" b="b"/>
            <a:pathLst>
              <a:path w="648573" h="479944">
                <a:moveTo>
                  <a:pt x="0" y="0"/>
                </a:moveTo>
                <a:lnTo>
                  <a:pt x="648573" y="0"/>
                </a:lnTo>
                <a:lnTo>
                  <a:pt x="648573" y="479944"/>
                </a:lnTo>
                <a:lnTo>
                  <a:pt x="0" y="4799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8" name="Group 28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8669209" y="4844422"/>
            <a:ext cx="949582" cy="1074492"/>
          </a:xfrm>
          <a:custGeom>
            <a:avLst/>
            <a:gdLst/>
            <a:ahLst/>
            <a:cxnLst/>
            <a:rect l="l" t="t" r="r" b="b"/>
            <a:pathLst>
              <a:path w="949582" h="1074492">
                <a:moveTo>
                  <a:pt x="0" y="0"/>
                </a:moveTo>
                <a:lnTo>
                  <a:pt x="949582" y="0"/>
                </a:lnTo>
                <a:lnTo>
                  <a:pt x="949582" y="1074492"/>
                </a:lnTo>
                <a:lnTo>
                  <a:pt x="0" y="10744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2" name="TextBox 32"/>
          <p:cNvSpPr txBox="1"/>
          <p:nvPr/>
        </p:nvSpPr>
        <p:spPr>
          <a:xfrm>
            <a:off x="1057662" y="882901"/>
            <a:ext cx="8880792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INTRODUCTION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660221" y="6521154"/>
            <a:ext cx="3806998" cy="1037683"/>
            <a:chOff x="0" y="0"/>
            <a:chExt cx="5075997" cy="138357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9525"/>
              <a:ext cx="5075997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7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2A2E3A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Who am I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848907"/>
              <a:ext cx="5075997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7240501" y="6511629"/>
            <a:ext cx="380699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3399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Why Onboarding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820781" y="6511629"/>
            <a:ext cx="380699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3399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Why are you 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02478" y="98448"/>
            <a:ext cx="18054087" cy="10088970"/>
            <a:chOff x="0" y="0"/>
            <a:chExt cx="452149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149" cy="252670"/>
            </a:xfrm>
            <a:custGeom>
              <a:avLst/>
              <a:gdLst/>
              <a:ahLst/>
              <a:cxnLst/>
              <a:rect l="l" t="t" r="r" b="b"/>
              <a:pathLst>
                <a:path w="452149" h="252670">
                  <a:moveTo>
                    <a:pt x="203200" y="0"/>
                  </a:moveTo>
                  <a:lnTo>
                    <a:pt x="248949" y="0"/>
                  </a:lnTo>
                  <a:lnTo>
                    <a:pt x="452149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98149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4157561" y="0"/>
            <a:ext cx="14753038" cy="3370693"/>
            <a:chOff x="0" y="0"/>
            <a:chExt cx="819809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9809" cy="187305"/>
            </a:xfrm>
            <a:custGeom>
              <a:avLst/>
              <a:gdLst/>
              <a:ahLst/>
              <a:cxnLst/>
              <a:rect l="l" t="t" r="r" b="b"/>
              <a:pathLst>
                <a:path w="819809" h="187305">
                  <a:moveTo>
                    <a:pt x="203200" y="0"/>
                  </a:moveTo>
                  <a:lnTo>
                    <a:pt x="616609" y="0"/>
                  </a:lnTo>
                  <a:lnTo>
                    <a:pt x="819809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565809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530135" y="7320256"/>
            <a:ext cx="6492240" cy="0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>
            <a:off x="530135" y="7954847"/>
            <a:ext cx="6492240" cy="0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13" name="Group 13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3218958" y="2560491"/>
            <a:ext cx="992498" cy="1620405"/>
          </a:xfrm>
          <a:custGeom>
            <a:avLst/>
            <a:gdLst/>
            <a:ahLst/>
            <a:cxnLst/>
            <a:rect l="l" t="t" r="r" b="b"/>
            <a:pathLst>
              <a:path w="992498" h="1620405">
                <a:moveTo>
                  <a:pt x="0" y="0"/>
                </a:moveTo>
                <a:lnTo>
                  <a:pt x="992498" y="0"/>
                </a:lnTo>
                <a:lnTo>
                  <a:pt x="992498" y="1620404"/>
                </a:lnTo>
                <a:lnTo>
                  <a:pt x="0" y="16204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Freeform 17"/>
          <p:cNvSpPr/>
          <p:nvPr/>
        </p:nvSpPr>
        <p:spPr>
          <a:xfrm>
            <a:off x="14838860" y="2579916"/>
            <a:ext cx="992498" cy="1620405"/>
          </a:xfrm>
          <a:custGeom>
            <a:avLst/>
            <a:gdLst/>
            <a:ahLst/>
            <a:cxnLst/>
            <a:rect l="l" t="t" r="r" b="b"/>
            <a:pathLst>
              <a:path w="992498" h="1620405">
                <a:moveTo>
                  <a:pt x="0" y="0"/>
                </a:moveTo>
                <a:lnTo>
                  <a:pt x="992498" y="0"/>
                </a:lnTo>
                <a:lnTo>
                  <a:pt x="992498" y="1620405"/>
                </a:lnTo>
                <a:lnTo>
                  <a:pt x="0" y="162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8" name="Freeform 18"/>
          <p:cNvSpPr/>
          <p:nvPr/>
        </p:nvSpPr>
        <p:spPr>
          <a:xfrm>
            <a:off x="1607250" y="4810704"/>
            <a:ext cx="4215914" cy="2317020"/>
          </a:xfrm>
          <a:custGeom>
            <a:avLst/>
            <a:gdLst/>
            <a:ahLst/>
            <a:cxnLst/>
            <a:rect l="l" t="t" r="r" b="b"/>
            <a:pathLst>
              <a:path w="4215914" h="2317020">
                <a:moveTo>
                  <a:pt x="0" y="0"/>
                </a:moveTo>
                <a:lnTo>
                  <a:pt x="4215914" y="0"/>
                </a:lnTo>
                <a:lnTo>
                  <a:pt x="4215914" y="2317020"/>
                </a:lnTo>
                <a:lnTo>
                  <a:pt x="0" y="23170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9" name="TextBox 19"/>
          <p:cNvSpPr txBox="1"/>
          <p:nvPr/>
        </p:nvSpPr>
        <p:spPr>
          <a:xfrm>
            <a:off x="530135" y="7401331"/>
            <a:ext cx="727928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Bargaining  =&gt; negociate collective agreements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44000" y="156120"/>
            <a:ext cx="8793402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ABOUT YOUR UNION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06931" y="3294493"/>
            <a:ext cx="10036654" cy="1735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Both the </a:t>
            </a:r>
            <a:r>
              <a:rPr lang="en-US" sz="3299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Public Alliance of Canada</a:t>
            </a:r>
            <a:r>
              <a:rPr lang="en-US" sz="32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 (PSAC) and the </a:t>
            </a:r>
            <a:r>
              <a:rPr lang="en-US" sz="3299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Government Services Union</a:t>
            </a:r>
            <a:r>
              <a:rPr lang="en-US" sz="32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 (GSU) are your union! They just play different roles.</a:t>
            </a:r>
          </a:p>
        </p:txBody>
      </p:sp>
      <p:sp>
        <p:nvSpPr>
          <p:cNvPr id="22" name="Freeform 22"/>
          <p:cNvSpPr/>
          <p:nvPr/>
        </p:nvSpPr>
        <p:spPr>
          <a:xfrm>
            <a:off x="12022417" y="5072989"/>
            <a:ext cx="4605340" cy="1792450"/>
          </a:xfrm>
          <a:custGeom>
            <a:avLst/>
            <a:gdLst/>
            <a:ahLst/>
            <a:cxnLst/>
            <a:rect l="l" t="t" r="r" b="b"/>
            <a:pathLst>
              <a:path w="4605340" h="1792450">
                <a:moveTo>
                  <a:pt x="0" y="0"/>
                </a:moveTo>
                <a:lnTo>
                  <a:pt x="4605340" y="0"/>
                </a:lnTo>
                <a:lnTo>
                  <a:pt x="4605340" y="1792450"/>
                </a:lnTo>
                <a:lnTo>
                  <a:pt x="0" y="17924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3" name="AutoShape 23"/>
          <p:cNvSpPr/>
          <p:nvPr/>
        </p:nvSpPr>
        <p:spPr>
          <a:xfrm>
            <a:off x="530135" y="8563551"/>
            <a:ext cx="6492240" cy="0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4" name="TextBox 24"/>
          <p:cNvSpPr txBox="1"/>
          <p:nvPr/>
        </p:nvSpPr>
        <p:spPr>
          <a:xfrm>
            <a:off x="530135" y="8010035"/>
            <a:ext cx="727928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Mobilization =&gt; political campaign, strike</a:t>
            </a:r>
          </a:p>
        </p:txBody>
      </p:sp>
      <p:sp>
        <p:nvSpPr>
          <p:cNvPr id="25" name="AutoShape 25"/>
          <p:cNvSpPr/>
          <p:nvPr/>
        </p:nvSpPr>
        <p:spPr>
          <a:xfrm>
            <a:off x="530135" y="9253538"/>
            <a:ext cx="6492240" cy="0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6" name="TextBox 26"/>
          <p:cNvSpPr txBox="1"/>
          <p:nvPr/>
        </p:nvSpPr>
        <p:spPr>
          <a:xfrm>
            <a:off x="530135" y="8700022"/>
            <a:ext cx="727928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Education   =&gt; basic &amp; advance training</a:t>
            </a:r>
          </a:p>
        </p:txBody>
      </p:sp>
      <p:sp>
        <p:nvSpPr>
          <p:cNvPr id="27" name="AutoShape 27"/>
          <p:cNvSpPr/>
          <p:nvPr/>
        </p:nvSpPr>
        <p:spPr>
          <a:xfrm>
            <a:off x="11008714" y="7315493"/>
            <a:ext cx="6492240" cy="0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8" name="AutoShape 28"/>
          <p:cNvSpPr/>
          <p:nvPr/>
        </p:nvSpPr>
        <p:spPr>
          <a:xfrm>
            <a:off x="11008714" y="7950084"/>
            <a:ext cx="6492240" cy="0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29" name="TextBox 29"/>
          <p:cNvSpPr txBox="1"/>
          <p:nvPr/>
        </p:nvSpPr>
        <p:spPr>
          <a:xfrm>
            <a:off x="11008714" y="7396569"/>
            <a:ext cx="727928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Representation  =&gt; enforce collective agreements</a:t>
            </a:r>
          </a:p>
        </p:txBody>
      </p:sp>
      <p:sp>
        <p:nvSpPr>
          <p:cNvPr id="30" name="AutoShape 30"/>
          <p:cNvSpPr/>
          <p:nvPr/>
        </p:nvSpPr>
        <p:spPr>
          <a:xfrm>
            <a:off x="11008714" y="8558788"/>
            <a:ext cx="6492240" cy="0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31" name="TextBox 31"/>
          <p:cNvSpPr txBox="1"/>
          <p:nvPr/>
        </p:nvSpPr>
        <p:spPr>
          <a:xfrm>
            <a:off x="11008714" y="8005273"/>
            <a:ext cx="727928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Consultation      =&gt; local, regional, national level</a:t>
            </a:r>
          </a:p>
        </p:txBody>
      </p:sp>
      <p:sp>
        <p:nvSpPr>
          <p:cNvPr id="32" name="AutoShape 32"/>
          <p:cNvSpPr/>
          <p:nvPr/>
        </p:nvSpPr>
        <p:spPr>
          <a:xfrm>
            <a:off x="11008714" y="9248775"/>
            <a:ext cx="6492240" cy="0"/>
          </a:xfrm>
          <a:prstGeom prst="line">
            <a:avLst/>
          </a:prstGeom>
          <a:ln w="9525" cap="flat">
            <a:solidFill>
              <a:srgbClr val="2A2E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33" name="TextBox 33"/>
          <p:cNvSpPr txBox="1"/>
          <p:nvPr/>
        </p:nvSpPr>
        <p:spPr>
          <a:xfrm>
            <a:off x="11008714" y="8695259"/>
            <a:ext cx="727928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Local support    =&gt; education, membership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594198" y="-132189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4270" y="850057"/>
            <a:ext cx="13500205" cy="3355408"/>
            <a:chOff x="0" y="0"/>
            <a:chExt cx="18000273" cy="4473877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8000273" cy="342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99"/>
                </a:lnSpc>
              </a:pPr>
              <a:r>
                <a:rPr lang="en-US" sz="8499">
                  <a:solidFill>
                    <a:srgbClr val="FFFFFF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GOVERNMENT SERVICES UNION (GSU)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12723"/>
              <a:ext cx="14536139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825076" y="4382219"/>
            <a:ext cx="10245049" cy="5762768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-2977" r="-2977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652164" y="4606812"/>
            <a:ext cx="3295436" cy="1175766"/>
            <a:chOff x="0" y="0"/>
            <a:chExt cx="867934" cy="3096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67934" cy="309667"/>
            </a:xfrm>
            <a:custGeom>
              <a:avLst/>
              <a:gdLst/>
              <a:ahLst/>
              <a:cxnLst/>
              <a:rect l="l" t="t" r="r" b="b"/>
              <a:pathLst>
                <a:path w="867934" h="309667">
                  <a:moveTo>
                    <a:pt x="0" y="0"/>
                  </a:moveTo>
                  <a:lnTo>
                    <a:pt x="867934" y="0"/>
                  </a:lnTo>
                  <a:lnTo>
                    <a:pt x="867934" y="309667"/>
                  </a:lnTo>
                  <a:lnTo>
                    <a:pt x="0" y="309667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67934" cy="366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EF792F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Over 12 000 members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998561" y="4606812"/>
            <a:ext cx="3295436" cy="1175766"/>
            <a:chOff x="0" y="0"/>
            <a:chExt cx="867934" cy="3096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67934" cy="309667"/>
            </a:xfrm>
            <a:custGeom>
              <a:avLst/>
              <a:gdLst/>
              <a:ahLst/>
              <a:cxnLst/>
              <a:rect l="l" t="t" r="r" b="b"/>
              <a:pathLst>
                <a:path w="867934" h="309667">
                  <a:moveTo>
                    <a:pt x="0" y="0"/>
                  </a:moveTo>
                  <a:lnTo>
                    <a:pt x="867934" y="0"/>
                  </a:lnTo>
                  <a:lnTo>
                    <a:pt x="867934" y="309667"/>
                  </a:lnTo>
                  <a:lnTo>
                    <a:pt x="0" y="309667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67934" cy="366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EF792F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24 locals across Canada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240931" y="4606812"/>
            <a:ext cx="3295436" cy="1073376"/>
            <a:chOff x="0" y="0"/>
            <a:chExt cx="867934" cy="2827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7934" cy="282700"/>
            </a:xfrm>
            <a:custGeom>
              <a:avLst/>
              <a:gdLst/>
              <a:ahLst/>
              <a:cxnLst/>
              <a:rect l="l" t="t" r="r" b="b"/>
              <a:pathLst>
                <a:path w="867934" h="282700">
                  <a:moveTo>
                    <a:pt x="0" y="0"/>
                  </a:moveTo>
                  <a:lnTo>
                    <a:pt x="867934" y="0"/>
                  </a:lnTo>
                  <a:lnTo>
                    <a:pt x="867934" y="282700"/>
                  </a:lnTo>
                  <a:lnTo>
                    <a:pt x="0" y="28270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67934" cy="339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EF792F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3 employers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07287" y="4606812"/>
            <a:ext cx="3295436" cy="1073376"/>
            <a:chOff x="0" y="0"/>
            <a:chExt cx="867934" cy="2827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7934" cy="282700"/>
            </a:xfrm>
            <a:custGeom>
              <a:avLst/>
              <a:gdLst/>
              <a:ahLst/>
              <a:cxnLst/>
              <a:rect l="l" t="t" r="r" b="b"/>
              <a:pathLst>
                <a:path w="867934" h="282700">
                  <a:moveTo>
                    <a:pt x="0" y="0"/>
                  </a:moveTo>
                  <a:lnTo>
                    <a:pt x="867934" y="0"/>
                  </a:lnTo>
                  <a:lnTo>
                    <a:pt x="867934" y="282700"/>
                  </a:lnTo>
                  <a:lnTo>
                    <a:pt x="0" y="282700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67934" cy="339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EF792F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Created in 1999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166367" y="5886617"/>
            <a:ext cx="5924764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Public Services and Procurement Canada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Shared Services Canada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Royal Canadian Mint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7662" y="239964"/>
            <a:ext cx="8880792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GSU STRUCTURE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28018" y="3273015"/>
            <a:ext cx="6112890" cy="6344285"/>
            <a:chOff x="0" y="0"/>
            <a:chExt cx="1609979" cy="16709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09979" cy="1670923"/>
            </a:xfrm>
            <a:custGeom>
              <a:avLst/>
              <a:gdLst/>
              <a:ahLst/>
              <a:cxnLst/>
              <a:rect l="l" t="t" r="r" b="b"/>
              <a:pathLst>
                <a:path w="1609979" h="1670923">
                  <a:moveTo>
                    <a:pt x="0" y="0"/>
                  </a:moveTo>
                  <a:lnTo>
                    <a:pt x="1609979" y="0"/>
                  </a:lnTo>
                  <a:lnTo>
                    <a:pt x="1609979" y="1670923"/>
                  </a:lnTo>
                  <a:lnTo>
                    <a:pt x="0" y="1670923"/>
                  </a:lnTo>
                  <a:close/>
                </a:path>
              </a:pathLst>
            </a:custGeom>
            <a:solidFill>
              <a:srgbClr val="E4E4E4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609979" cy="1709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75643" y="3196815"/>
            <a:ext cx="6112890" cy="678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400" dirty="0">
                <a:solidFill>
                  <a:srgbClr val="2F3029"/>
                </a:solidFill>
                <a:latin typeface="Helios"/>
                <a:ea typeface="Helios"/>
                <a:cs typeface="Helios"/>
                <a:sym typeface="Helios"/>
              </a:rPr>
              <a:t>GSU’s National Council is elected at our </a:t>
            </a:r>
            <a:r>
              <a:rPr lang="en-US" sz="2400" dirty="0">
                <a:solidFill>
                  <a:srgbClr val="EF792F"/>
                </a:solidFill>
                <a:latin typeface="Helios"/>
                <a:ea typeface="Helios"/>
                <a:cs typeface="Helios"/>
                <a:sym typeface="Helios"/>
              </a:rPr>
              <a:t>National Triennial Convention</a:t>
            </a:r>
            <a:r>
              <a:rPr lang="en-US" sz="2400" dirty="0">
                <a:solidFill>
                  <a:srgbClr val="2F3029"/>
                </a:solidFill>
                <a:latin typeface="Helios"/>
                <a:ea typeface="Helios"/>
                <a:cs typeface="Helios"/>
                <a:sym typeface="Helios"/>
              </a:rPr>
              <a:t> by Local delegates and is composed of </a:t>
            </a:r>
            <a:r>
              <a:rPr lang="en-US" sz="2400" dirty="0">
                <a:solidFill>
                  <a:srgbClr val="EF792F"/>
                </a:solidFill>
                <a:latin typeface="Helios"/>
                <a:ea typeface="Helios"/>
                <a:cs typeface="Helios"/>
                <a:sym typeface="Helios"/>
              </a:rPr>
              <a:t>15</a:t>
            </a:r>
            <a:r>
              <a:rPr lang="en-US" sz="2400" dirty="0">
                <a:solidFill>
                  <a:srgbClr val="2F3029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2400" dirty="0">
                <a:solidFill>
                  <a:srgbClr val="EF792F"/>
                </a:solidFill>
                <a:latin typeface="Helios"/>
                <a:ea typeface="Helios"/>
                <a:cs typeface="Helios"/>
                <a:sym typeface="Helios"/>
              </a:rPr>
              <a:t>Regional Vice-Presidents, 3 National Vice-Presidents</a:t>
            </a:r>
            <a:r>
              <a:rPr lang="en-US" sz="2400" dirty="0">
                <a:solidFill>
                  <a:srgbClr val="2F3029"/>
                </a:solidFill>
                <a:latin typeface="Helios"/>
                <a:ea typeface="Helios"/>
                <a:cs typeface="Helios"/>
                <a:sym typeface="Helios"/>
              </a:rPr>
              <a:t>, (one with the Equity portfolio), and the </a:t>
            </a:r>
            <a:r>
              <a:rPr lang="en-US" sz="2400" dirty="0">
                <a:solidFill>
                  <a:srgbClr val="EF792F"/>
                </a:solidFill>
                <a:latin typeface="Helios"/>
                <a:ea typeface="Helios"/>
                <a:cs typeface="Helios"/>
                <a:sym typeface="Helios"/>
              </a:rPr>
              <a:t>National President</a:t>
            </a:r>
            <a:r>
              <a:rPr lang="en-US" sz="2400" dirty="0">
                <a:solidFill>
                  <a:srgbClr val="2F3029"/>
                </a:solidFill>
                <a:latin typeface="Helios"/>
                <a:ea typeface="Helios"/>
                <a:cs typeface="Helios"/>
                <a:sym typeface="Helios"/>
              </a:rPr>
              <a:t>.</a:t>
            </a:r>
          </a:p>
          <a:p>
            <a:pPr algn="l">
              <a:lnSpc>
                <a:spcPts val="3840"/>
              </a:lnSpc>
            </a:pPr>
            <a:endParaRPr lang="en-US" sz="2400" dirty="0">
              <a:solidFill>
                <a:srgbClr val="2F3029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3840"/>
              </a:lnSpc>
            </a:pPr>
            <a:r>
              <a:rPr lang="en-US" sz="2400" dirty="0">
                <a:solidFill>
                  <a:srgbClr val="2F3029"/>
                </a:solidFill>
                <a:latin typeface="Helios"/>
                <a:ea typeface="Helios"/>
                <a:cs typeface="Helios"/>
                <a:sym typeface="Helios"/>
              </a:rPr>
              <a:t>GSU’s National Office is located in Ottawa and provides members, Locals, and elected Officers with advice and representation on various </a:t>
            </a:r>
            <a:r>
              <a:rPr lang="en-US" sz="2400" dirty="0" err="1">
                <a:solidFill>
                  <a:srgbClr val="2F3029"/>
                </a:solidFill>
                <a:latin typeface="Helios"/>
                <a:ea typeface="Helios"/>
                <a:cs typeface="Helios"/>
                <a:sym typeface="Helios"/>
              </a:rPr>
              <a:t>labour</a:t>
            </a:r>
            <a:r>
              <a:rPr lang="en-US" sz="2400" dirty="0">
                <a:solidFill>
                  <a:srgbClr val="2F3029"/>
                </a:solidFill>
                <a:latin typeface="Helios"/>
                <a:ea typeface="Helios"/>
                <a:cs typeface="Helios"/>
                <a:sym typeface="Helios"/>
              </a:rPr>
              <a:t> relations matters including grievances and disability claims, as well as financial and membership services.</a:t>
            </a:r>
          </a:p>
          <a:p>
            <a:pPr algn="l">
              <a:lnSpc>
                <a:spcPts val="3840"/>
              </a:lnSpc>
            </a:pPr>
            <a:endParaRPr lang="en-US" sz="2400" dirty="0">
              <a:solidFill>
                <a:srgbClr val="2F3029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845299" y="3301590"/>
            <a:ext cx="11128073" cy="6678930"/>
          </a:xfrm>
          <a:custGeom>
            <a:avLst/>
            <a:gdLst/>
            <a:ahLst/>
            <a:cxnLst/>
            <a:rect l="l" t="t" r="r" b="b"/>
            <a:pathLst>
              <a:path w="11128073" h="6678930">
                <a:moveTo>
                  <a:pt x="0" y="0"/>
                </a:moveTo>
                <a:lnTo>
                  <a:pt x="11128073" y="0"/>
                </a:lnTo>
                <a:lnTo>
                  <a:pt x="11128073" y="6678930"/>
                </a:lnTo>
                <a:lnTo>
                  <a:pt x="0" y="6678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8" b="-472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8E146-1699-6CDF-EF5F-74C80BA7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4B6CE40-1A64-70C7-9841-99E2A7ACF2B1}"/>
              </a:ext>
            </a:extLst>
          </p:cNvPr>
          <p:cNvGrpSpPr/>
          <p:nvPr/>
        </p:nvGrpSpPr>
        <p:grpSpPr>
          <a:xfrm rot="-10800000">
            <a:off x="-4594198" y="-1321890"/>
            <a:ext cx="21853498" cy="5455740"/>
            <a:chOff x="0" y="0"/>
            <a:chExt cx="1012092" cy="25267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B7E067B-F94E-966D-1642-C02DDD22521F}"/>
                </a:ext>
              </a:extLst>
            </p:cNvPr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FC676B9-E82D-A9B7-81E5-7318C7D5815C}"/>
                </a:ext>
              </a:extLst>
            </p:cNvPr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22593E3-E6DC-60FC-5948-0AF5F3ECA572}"/>
              </a:ext>
            </a:extLst>
          </p:cNvPr>
          <p:cNvGrpSpPr/>
          <p:nvPr/>
        </p:nvGrpSpPr>
        <p:grpSpPr>
          <a:xfrm>
            <a:off x="647763" y="-7922"/>
            <a:ext cx="13500205" cy="4213387"/>
            <a:chOff x="-248676" y="-1143972"/>
            <a:chExt cx="18000273" cy="5617849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4AC84AE-CD36-899D-44E7-0BAE957EDFE4}"/>
                </a:ext>
              </a:extLst>
            </p:cNvPr>
            <p:cNvSpPr txBox="1"/>
            <p:nvPr/>
          </p:nvSpPr>
          <p:spPr>
            <a:xfrm>
              <a:off x="-248676" y="-1143972"/>
              <a:ext cx="18000273" cy="1667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99"/>
                </a:lnSpc>
              </a:pPr>
              <a:r>
                <a:rPr lang="en-US" sz="8499" dirty="0">
                  <a:solidFill>
                    <a:srgbClr val="FFFFFF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Local 70055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71E3774-816C-6EC4-D1E9-C1B6CE873C07}"/>
                </a:ext>
              </a:extLst>
            </p:cNvPr>
            <p:cNvSpPr txBox="1"/>
            <p:nvPr/>
          </p:nvSpPr>
          <p:spPr>
            <a:xfrm>
              <a:off x="0" y="3712723"/>
              <a:ext cx="14536139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AF0455E7-B6F4-9C62-6EB2-C0A98B6725DF}"/>
              </a:ext>
            </a:extLst>
          </p:cNvPr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D7C8054-792B-685B-4A85-1E1151C6120A}"/>
                </a:ext>
              </a:extLst>
            </p:cNvPr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40AF1561-C14F-3245-1EFC-6A59F4456FAA}"/>
                </a:ext>
              </a:extLst>
            </p:cNvPr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aphicFrame>
        <p:nvGraphicFramePr>
          <p:cNvPr id="29" name="TextBox 15">
            <a:extLst>
              <a:ext uri="{FF2B5EF4-FFF2-40B4-BE49-F238E27FC236}">
                <a16:creationId xmlns:a16="http://schemas.microsoft.com/office/drawing/2014/main" id="{05F5A69C-4D12-1446-3EE8-94E1A3886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115502"/>
              </p:ext>
            </p:extLst>
          </p:nvPr>
        </p:nvGraphicFramePr>
        <p:xfrm>
          <a:off x="508148" y="1971412"/>
          <a:ext cx="16945582" cy="780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323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A7C69-390D-5D99-D7D4-55E90C126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F0975F-D3CD-2F5D-4D28-010070A930F5}"/>
              </a:ext>
            </a:extLst>
          </p:cNvPr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63DFEE-68B1-E153-C622-059D6B93642B}"/>
                </a:ext>
              </a:extLst>
            </p:cNvPr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5717724-CC03-3691-1AD8-632BB1680B4C}"/>
                </a:ext>
              </a:extLst>
            </p:cNvPr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9EE38F1-80F6-DC60-21BA-109313ED7295}"/>
              </a:ext>
            </a:extLst>
          </p:cNvPr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57D621A-1593-49BC-9F60-BCC361EEF9F9}"/>
                </a:ext>
              </a:extLst>
            </p:cNvPr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B6D4DAD-ED2F-F2E2-6776-8E27A3D6FAD2}"/>
                </a:ext>
              </a:extLst>
            </p:cNvPr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57A87BC-E17C-F914-BC5A-7E2A4884D800}"/>
              </a:ext>
            </a:extLst>
          </p:cNvPr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3DBAEDF-453C-A8E6-9091-513C69C75DEB}"/>
                </a:ext>
              </a:extLst>
            </p:cNvPr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FC11E33-0DBB-FBF4-BE7F-7A34F091674A}"/>
                </a:ext>
              </a:extLst>
            </p:cNvPr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60545E35-F16D-6FFE-3904-4404B7852648}"/>
              </a:ext>
            </a:extLst>
          </p:cNvPr>
          <p:cNvSpPr txBox="1"/>
          <p:nvPr/>
        </p:nvSpPr>
        <p:spPr>
          <a:xfrm>
            <a:off x="-947875" y="-87971"/>
            <a:ext cx="14771514" cy="255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 dirty="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Local Objectives, Authority,  and Responsibilities  </a:t>
            </a:r>
          </a:p>
        </p:txBody>
      </p:sp>
      <p:graphicFrame>
        <p:nvGraphicFramePr>
          <p:cNvPr id="18" name="TextBox 11">
            <a:extLst>
              <a:ext uri="{FF2B5EF4-FFF2-40B4-BE49-F238E27FC236}">
                <a16:creationId xmlns:a16="http://schemas.microsoft.com/office/drawing/2014/main" id="{73D95E8E-366D-0A1E-E334-C9719DBD3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064993"/>
              </p:ext>
            </p:extLst>
          </p:nvPr>
        </p:nvGraphicFramePr>
        <p:xfrm>
          <a:off x="1301134" y="3311041"/>
          <a:ext cx="15829176" cy="653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91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594198" y="-132189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4270" y="850057"/>
            <a:ext cx="13500205" cy="3355408"/>
            <a:chOff x="0" y="0"/>
            <a:chExt cx="18000273" cy="4473877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8000273" cy="342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99"/>
                </a:lnSpc>
              </a:pPr>
              <a:r>
                <a:rPr lang="en-US" sz="8499">
                  <a:solidFill>
                    <a:srgbClr val="FFFFFF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YOUR COLLECTIVE AGREEMENT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12723"/>
              <a:ext cx="14536139" cy="76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34409" y="4129265"/>
            <a:ext cx="5791126" cy="5793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Your collective agreement is negotiated between Treasury Board and PSAC. Being a GSU member, you likely belong to one of the three groups: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Program and Administrative Services (PA)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Technical Services (TC)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Operational Services (SV)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23914" y="4129265"/>
            <a:ext cx="6907332" cy="277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What is in a collective agreement?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Hours of work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Leave provisions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Grievance process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Rates of pay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and many more protections and benefits.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459431" y="4428977"/>
            <a:ext cx="2474603" cy="2474603"/>
          </a:xfrm>
          <a:custGeom>
            <a:avLst/>
            <a:gdLst/>
            <a:ahLst/>
            <a:cxnLst/>
            <a:rect l="l" t="t" r="r" b="b"/>
            <a:pathLst>
              <a:path w="2474603" h="2474603">
                <a:moveTo>
                  <a:pt x="0" y="0"/>
                </a:moveTo>
                <a:lnTo>
                  <a:pt x="2474603" y="0"/>
                </a:lnTo>
                <a:lnTo>
                  <a:pt x="2474603" y="2474603"/>
                </a:lnTo>
                <a:lnTo>
                  <a:pt x="0" y="2474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4" name="Group 14"/>
          <p:cNvGrpSpPr/>
          <p:nvPr/>
        </p:nvGrpSpPr>
        <p:grpSpPr>
          <a:xfrm>
            <a:off x="8408182" y="7312592"/>
            <a:ext cx="6077717" cy="2757424"/>
            <a:chOff x="0" y="0"/>
            <a:chExt cx="8103623" cy="367656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103623" cy="3676566"/>
              <a:chOff x="0" y="0"/>
              <a:chExt cx="1600716" cy="72623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00716" cy="726235"/>
              </a:xfrm>
              <a:custGeom>
                <a:avLst/>
                <a:gdLst/>
                <a:ahLst/>
                <a:cxnLst/>
                <a:rect l="l" t="t" r="r" b="b"/>
                <a:pathLst>
                  <a:path w="1600716" h="726235">
                    <a:moveTo>
                      <a:pt x="0" y="0"/>
                    </a:moveTo>
                    <a:lnTo>
                      <a:pt x="1600716" y="0"/>
                    </a:lnTo>
                    <a:lnTo>
                      <a:pt x="1600716" y="726235"/>
                    </a:lnTo>
                    <a:lnTo>
                      <a:pt x="0" y="72623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600716" cy="7643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53564" y="268562"/>
              <a:ext cx="7332903" cy="3063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299" dirty="0">
                  <a:solidFill>
                    <a:srgbClr val="EF792F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Note that not all of your working conditions are outlined in the collective agreement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5455740"/>
            <a:chOff x="0" y="0"/>
            <a:chExt cx="1012092" cy="25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E364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58005" y="-88241"/>
            <a:ext cx="15118279" cy="3185392"/>
            <a:chOff x="0" y="0"/>
            <a:chExt cx="1216146" cy="25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FB546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7662" y="882901"/>
            <a:ext cx="1303702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</a:pPr>
            <a:r>
              <a:rPr lang="en-US" sz="8499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 WHEN TO REACH OUT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799620" y="3331531"/>
            <a:ext cx="15329703" cy="1014349"/>
            <a:chOff x="0" y="0"/>
            <a:chExt cx="20439605" cy="135246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0439605" cy="1352466"/>
              <a:chOff x="0" y="0"/>
              <a:chExt cx="4037453" cy="26715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037453" cy="267154"/>
              </a:xfrm>
              <a:custGeom>
                <a:avLst/>
                <a:gdLst/>
                <a:ahLst/>
                <a:cxnLst/>
                <a:rect l="l" t="t" r="r" b="b"/>
                <a:pathLst>
                  <a:path w="4037453" h="267154">
                    <a:moveTo>
                      <a:pt x="0" y="0"/>
                    </a:moveTo>
                    <a:lnTo>
                      <a:pt x="4037453" y="0"/>
                    </a:lnTo>
                    <a:lnTo>
                      <a:pt x="4037453" y="267154"/>
                    </a:lnTo>
                    <a:lnTo>
                      <a:pt x="0" y="2671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000000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4037453" cy="3052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387331" y="268562"/>
              <a:ext cx="18495633" cy="739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299">
                  <a:solidFill>
                    <a:srgbClr val="EF792F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WHEN IN DOUBT, REACH OUT!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84743" y="4776788"/>
            <a:ext cx="5265299" cy="347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You are being denied something you believe you have the right to, based on your collective agreement, such as leave.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75855" y="4776788"/>
            <a:ext cx="4549035" cy="1735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You are asked to attend a disciplinary meeting.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64364" y="4486275"/>
            <a:ext cx="4564960" cy="231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You feel like you are being harassed or discriminated against.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1024890" y="7825230"/>
            <a:ext cx="2349100" cy="2349100"/>
          </a:xfrm>
          <a:custGeom>
            <a:avLst/>
            <a:gdLst/>
            <a:ahLst/>
            <a:cxnLst/>
            <a:rect l="l" t="t" r="r" b="b"/>
            <a:pathLst>
              <a:path w="2349100" h="2349100">
                <a:moveTo>
                  <a:pt x="0" y="0"/>
                </a:moveTo>
                <a:lnTo>
                  <a:pt x="2349100" y="0"/>
                </a:lnTo>
                <a:lnTo>
                  <a:pt x="2349100" y="2349100"/>
                </a:lnTo>
                <a:lnTo>
                  <a:pt x="0" y="2349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1" name="TextBox 21"/>
          <p:cNvSpPr txBox="1"/>
          <p:nvPr/>
        </p:nvSpPr>
        <p:spPr>
          <a:xfrm>
            <a:off x="9347167" y="7326631"/>
            <a:ext cx="5499677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EF792F"/>
                </a:solidFill>
                <a:latin typeface="Helios Bold"/>
                <a:ea typeface="Helios Bold"/>
                <a:cs typeface="Helios Bold"/>
                <a:sym typeface="Helios Bold"/>
              </a:rPr>
              <a:t>Find your local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1332</Words>
  <Application>Microsoft Office PowerPoint</Application>
  <PresentationFormat>Custom</PresentationFormat>
  <Paragraphs>172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Helios</vt:lpstr>
      <vt:lpstr>TT Hoves Bold</vt:lpstr>
      <vt:lpstr>Calibri</vt:lpstr>
      <vt:lpstr>Helios Bold</vt:lpstr>
      <vt:lpstr>Helios Bold Italics</vt:lpstr>
      <vt:lpstr>Barlow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GSU Onboarding Presentation</dc:title>
  <cp:lastModifiedBy>Samantha Meijer</cp:lastModifiedBy>
  <cp:revision>56</cp:revision>
  <dcterms:created xsi:type="dcterms:W3CDTF">2006-08-16T00:00:00Z</dcterms:created>
  <dcterms:modified xsi:type="dcterms:W3CDTF">2025-08-05T22:08:57Z</dcterms:modified>
  <dc:identifier>DAF95_sAE0E</dc:identifier>
</cp:coreProperties>
</file>