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73" r:id="rId8"/>
    <p:sldId id="272" r:id="rId9"/>
    <p:sldId id="262" r:id="rId10"/>
    <p:sldId id="263" r:id="rId11"/>
    <p:sldId id="264" r:id="rId12"/>
    <p:sldId id="265" r:id="rId13"/>
    <p:sldId id="266" r:id="rId14"/>
    <p:sldId id="267" r:id="rId15"/>
    <p:sldId id="268" r:id="rId16"/>
    <p:sldId id="269" r:id="rId17"/>
    <p:sldId id="270" r:id="rId18"/>
  </p:sldIdLst>
  <p:sldSz cx="18288000" cy="10287000"/>
  <p:notesSz cx="6858000" cy="9144000"/>
  <p:embeddedFontLst>
    <p:embeddedFont>
      <p:font typeface="Barlow" panose="00000500000000000000" pitchFamily="2" charset="0"/>
      <p:regular r:id="rId20"/>
      <p:bold r:id="rId21"/>
      <p:italic r:id="rId22"/>
      <p:boldItalic r:id="rId23"/>
    </p:embeddedFont>
    <p:embeddedFont>
      <p:font typeface="Helios" panose="020B0604020202020204" charset="0"/>
      <p:regular r:id="rId24"/>
    </p:embeddedFont>
    <p:embeddedFont>
      <p:font typeface="Helios Bold" panose="020B0604020202020204" charset="0"/>
      <p:regular r:id="rId25"/>
    </p:embeddedFont>
    <p:embeddedFont>
      <p:font typeface="Helios Bold Italics" panose="020B0604020202020204" charset="0"/>
      <p:regular r:id="rId26"/>
    </p:embeddedFont>
    <p:embeddedFont>
      <p:font typeface="TT Hoves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AD64E-E493-40E5-8447-AA483BC55E47}" v="38" dt="2025-08-05T22:08:37.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994"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eijer" userId="a4d6313a0ffcb060" providerId="LiveId" clId="{DC3AD64E-E493-40E5-8447-AA483BC55E47}"/>
    <pc:docChg chg="undo custSel addSld modSld">
      <pc:chgData name="Samantha Meijer" userId="a4d6313a0ffcb060" providerId="LiveId" clId="{DC3AD64E-E493-40E5-8447-AA483BC55E47}" dt="2025-08-05T22:08:25.411" v="212" actId="20577"/>
      <pc:docMkLst>
        <pc:docMk/>
      </pc:docMkLst>
      <pc:sldChg chg="modSp mod">
        <pc:chgData name="Samantha Meijer" userId="a4d6313a0ffcb060" providerId="LiveId" clId="{DC3AD64E-E493-40E5-8447-AA483BC55E47}" dt="2025-08-05T22:04:28.441" v="156" actId="6549"/>
        <pc:sldMkLst>
          <pc:docMk/>
          <pc:sldMk cId="0" sldId="268"/>
        </pc:sldMkLst>
        <pc:spChg chg="mod">
          <ac:chgData name="Samantha Meijer" userId="a4d6313a0ffcb060" providerId="LiveId" clId="{DC3AD64E-E493-40E5-8447-AA483BC55E47}" dt="2025-08-05T22:04:28.441" v="156" actId="6549"/>
          <ac:spMkLst>
            <pc:docMk/>
            <pc:sldMk cId="0" sldId="268"/>
            <ac:spMk id="14" creationId="{00000000-0000-0000-0000-000000000000}"/>
          </ac:spMkLst>
        </pc:spChg>
      </pc:sldChg>
      <pc:sldChg chg="addSp modSp mod">
        <pc:chgData name="Samantha Meijer" userId="a4d6313a0ffcb060" providerId="LiveId" clId="{DC3AD64E-E493-40E5-8447-AA483BC55E47}" dt="2025-08-05T22:05:11.196" v="197" actId="6549"/>
        <pc:sldMkLst>
          <pc:docMk/>
          <pc:sldMk cId="0" sldId="270"/>
        </pc:sldMkLst>
        <pc:spChg chg="add mod">
          <ac:chgData name="Samantha Meijer" userId="a4d6313a0ffcb060" providerId="LiveId" clId="{DC3AD64E-E493-40E5-8447-AA483BC55E47}" dt="2025-08-05T22:05:11.196" v="197" actId="6549"/>
          <ac:spMkLst>
            <pc:docMk/>
            <pc:sldMk cId="0" sldId="270"/>
            <ac:spMk id="14" creationId="{788E1072-CDA3-ADF4-09DA-9D16A3D66655}"/>
          </ac:spMkLst>
        </pc:spChg>
      </pc:sldChg>
      <pc:sldChg chg="modSp add modNotesTx">
        <pc:chgData name="Samantha Meijer" userId="a4d6313a0ffcb060" providerId="LiveId" clId="{DC3AD64E-E493-40E5-8447-AA483BC55E47}" dt="2025-08-05T22:08:18.261" v="198" actId="20577"/>
        <pc:sldMkLst>
          <pc:docMk/>
          <pc:sldMk cId="1420911160" sldId="272"/>
        </pc:sldMkLst>
        <pc:spChg chg="mod">
          <ac:chgData name="Samantha Meijer" userId="a4d6313a0ffcb060" providerId="LiveId" clId="{DC3AD64E-E493-40E5-8447-AA483BC55E47}" dt="2025-08-05T22:00:50.248" v="60"/>
          <ac:spMkLst>
            <pc:docMk/>
            <pc:sldMk cId="1420911160" sldId="272"/>
            <ac:spMk id="11" creationId="{60545E35-F16D-6FFE-3904-4404B7852648}"/>
          </ac:spMkLst>
        </pc:spChg>
        <pc:graphicFrameChg chg="mod">
          <ac:chgData name="Samantha Meijer" userId="a4d6313a0ffcb060" providerId="LiveId" clId="{DC3AD64E-E493-40E5-8447-AA483BC55E47}" dt="2025-08-05T22:02:19.529" v="66"/>
          <ac:graphicFrameMkLst>
            <pc:docMk/>
            <pc:sldMk cId="1420911160" sldId="272"/>
            <ac:graphicFrameMk id="18" creationId="{73D95E8E-366D-0A1E-E334-C9719DBD3BCD}"/>
          </ac:graphicFrameMkLst>
        </pc:graphicFrameChg>
      </pc:sldChg>
      <pc:sldChg chg="modSp add mod modNotesTx">
        <pc:chgData name="Samantha Meijer" userId="a4d6313a0ffcb060" providerId="LiveId" clId="{DC3AD64E-E493-40E5-8447-AA483BC55E47}" dt="2025-08-05T22:08:25.411" v="212" actId="20577"/>
        <pc:sldMkLst>
          <pc:docMk/>
          <pc:sldMk cId="2603231170" sldId="273"/>
        </pc:sldMkLst>
        <pc:spChg chg="mod">
          <ac:chgData name="Samantha Meijer" userId="a4d6313a0ffcb060" providerId="LiveId" clId="{DC3AD64E-E493-40E5-8447-AA483BC55E47}" dt="2025-08-05T21:55:17.788" v="34" actId="20577"/>
          <ac:spMkLst>
            <pc:docMk/>
            <pc:sldMk cId="2603231170" sldId="273"/>
            <ac:spMk id="6" creationId="{94AC84AE-CD36-899D-44E7-0BAE957EDFE4}"/>
          </ac:spMkLst>
        </pc:spChg>
        <pc:graphicFrameChg chg="mod modGraphic">
          <ac:chgData name="Samantha Meijer" userId="a4d6313a0ffcb060" providerId="LiveId" clId="{DC3AD64E-E493-40E5-8447-AA483BC55E47}" dt="2025-08-05T21:59:46.693" v="58"/>
          <ac:graphicFrameMkLst>
            <pc:docMk/>
            <pc:sldMk cId="2603231170" sldId="273"/>
            <ac:graphicFrameMk id="29" creationId="{05F5A69C-4D12-1446-3EE8-94E1A3886934}"/>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gsu-ssg.com/fr/sections-locales/capitale-nationale/section-locale-70055-approvisionnements-ottawa-gatineau"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hyperlink" Target="https://gsu-ssg.com/fr/sections-locales/capitale-nationale/section-locale-70055-approvisionnements-ottawa-gatineau"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E8EEE-5202-4D6F-8075-AF9C6A9A2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B233E5-8D76-449D-971D-8FF001DD8D80}">
      <dgm:prSet/>
      <dgm:spPr/>
      <dgm:t>
        <a:bodyPr/>
        <a:lstStyle/>
        <a:p>
          <a:r>
            <a:rPr lang="fr-FR" dirty="0"/>
            <a:t>Notre section locale relève du SSG qui représente les membres de l'AFPC de la région d'Ottawa/Gatineau travaillant à Services publics et approvisionnements Canada (SPAC), et </a:t>
          </a:r>
          <a:r>
            <a:rPr lang="en-CA" dirty="0" err="1"/>
            <a:t>couvre</a:t>
          </a:r>
          <a:r>
            <a:rPr lang="en-CA" dirty="0"/>
            <a:t> les branches </a:t>
          </a:r>
          <a:r>
            <a:rPr lang="en-CA" dirty="0" err="1"/>
            <a:t>suivantes</a:t>
          </a:r>
          <a:r>
            <a:rPr lang="en-US" dirty="0"/>
            <a:t>:</a:t>
          </a:r>
        </a:p>
      </dgm:t>
    </dgm:pt>
    <dgm:pt modelId="{36DA7880-94B7-4D52-A356-D7B4F2244AE3}" type="parTrans" cxnId="{7A5D4FF2-4525-411C-A05E-DE103455B0F2}">
      <dgm:prSet/>
      <dgm:spPr/>
      <dgm:t>
        <a:bodyPr/>
        <a:lstStyle/>
        <a:p>
          <a:endParaRPr lang="en-US"/>
        </a:p>
      </dgm:t>
    </dgm:pt>
    <dgm:pt modelId="{513EC77E-20D4-4EC8-98DB-9D9ECADC4BE9}" type="sibTrans" cxnId="{7A5D4FF2-4525-411C-A05E-DE103455B0F2}">
      <dgm:prSet/>
      <dgm:spPr/>
      <dgm:t>
        <a:bodyPr/>
        <a:lstStyle/>
        <a:p>
          <a:endParaRPr lang="en-US"/>
        </a:p>
      </dgm:t>
    </dgm:pt>
    <dgm:pt modelId="{8DFAF818-4CD6-446D-8B73-1CD1084D2B20}">
      <dgm:prSet/>
      <dgm:spPr/>
      <dgm:t>
        <a:bodyPr/>
        <a:lstStyle/>
        <a:p>
          <a:r>
            <a:rPr lang="fr-FR" b="0" i="0" dirty="0">
              <a:solidFill>
                <a:schemeClr val="bg1"/>
              </a:solidFill>
            </a:rPr>
            <a:t>Direction de l'approvisionnement de la défense et de la marine</a:t>
          </a:r>
          <a:endParaRPr lang="en-US" dirty="0">
            <a:solidFill>
              <a:schemeClr val="bg1"/>
            </a:solidFill>
          </a:endParaRPr>
        </a:p>
      </dgm:t>
    </dgm:pt>
    <dgm:pt modelId="{60EA5C3F-FC6D-4561-9452-A5E86247263A}" type="parTrans" cxnId="{956D81F9-7219-4E9D-AC45-8421DD18F157}">
      <dgm:prSet/>
      <dgm:spPr/>
      <dgm:t>
        <a:bodyPr/>
        <a:lstStyle/>
        <a:p>
          <a:endParaRPr lang="en-US"/>
        </a:p>
      </dgm:t>
    </dgm:pt>
    <dgm:pt modelId="{B37A7515-F3C1-40FA-B24B-C1D7FBD8EE1E}" type="sibTrans" cxnId="{956D81F9-7219-4E9D-AC45-8421DD18F157}">
      <dgm:prSet/>
      <dgm:spPr/>
      <dgm:t>
        <a:bodyPr/>
        <a:lstStyle/>
        <a:p>
          <a:endParaRPr lang="en-US"/>
        </a:p>
      </dgm:t>
    </dgm:pt>
    <dgm:pt modelId="{BBA99483-751A-4489-8BDE-63CEE512DA31}">
      <dgm:prSet/>
      <dgm:spPr/>
      <dgm:t>
        <a:bodyPr/>
        <a:lstStyle/>
        <a:p>
          <a:r>
            <a:rPr lang="en-CA" b="0" i="0" dirty="0">
              <a:solidFill>
                <a:schemeClr val="bg1"/>
              </a:solidFill>
            </a:rPr>
            <a:t>Direction des services </a:t>
          </a:r>
          <a:r>
            <a:rPr lang="en-CA" b="0" i="0" dirty="0" err="1">
              <a:solidFill>
                <a:schemeClr val="bg1"/>
              </a:solidFill>
            </a:rPr>
            <a:t>numériques</a:t>
          </a:r>
          <a:endParaRPr lang="en-US" dirty="0">
            <a:solidFill>
              <a:schemeClr val="bg1"/>
            </a:solidFill>
          </a:endParaRPr>
        </a:p>
      </dgm:t>
    </dgm:pt>
    <dgm:pt modelId="{BC662D74-C7A0-4138-8E83-629ED5DD954B}" type="parTrans" cxnId="{EB545352-0DE6-4B1B-ABC2-6A8FA4D9991C}">
      <dgm:prSet/>
      <dgm:spPr/>
      <dgm:t>
        <a:bodyPr/>
        <a:lstStyle/>
        <a:p>
          <a:endParaRPr lang="en-US"/>
        </a:p>
      </dgm:t>
    </dgm:pt>
    <dgm:pt modelId="{61C31C35-3CEA-43D2-BD33-68685059D7E3}" type="sibTrans" cxnId="{EB545352-0DE6-4B1B-ABC2-6A8FA4D9991C}">
      <dgm:prSet/>
      <dgm:spPr/>
      <dgm:t>
        <a:bodyPr/>
        <a:lstStyle/>
        <a:p>
          <a:endParaRPr lang="en-US"/>
        </a:p>
      </dgm:t>
    </dgm:pt>
    <dgm:pt modelId="{596F85F4-AD4A-437A-AEF8-9B92D684F3CD}">
      <dgm:prSet/>
      <dgm:spPr/>
      <dgm:t>
        <a:bodyPr/>
        <a:lstStyle/>
        <a:p>
          <a:r>
            <a:rPr lang="en-CA" b="0" i="0" dirty="0"/>
            <a:t>Direction des services </a:t>
          </a:r>
          <a:r>
            <a:rPr lang="en-CA" b="0" i="0" dirty="0" err="1"/>
            <a:t>juridiques</a:t>
          </a:r>
          <a:endParaRPr lang="en-US" dirty="0"/>
        </a:p>
      </dgm:t>
    </dgm:pt>
    <dgm:pt modelId="{6A185491-B80E-4FF2-B09C-237FD6530B41}" type="parTrans" cxnId="{4F789FA9-38E7-4B81-8330-4BB911AE8831}">
      <dgm:prSet/>
      <dgm:spPr/>
      <dgm:t>
        <a:bodyPr/>
        <a:lstStyle/>
        <a:p>
          <a:endParaRPr lang="en-US"/>
        </a:p>
      </dgm:t>
    </dgm:pt>
    <dgm:pt modelId="{2BBA87C9-6DF7-4B22-8CC4-186238DE5B57}" type="sibTrans" cxnId="{4F789FA9-38E7-4B81-8330-4BB911AE8831}">
      <dgm:prSet/>
      <dgm:spPr/>
      <dgm:t>
        <a:bodyPr/>
        <a:lstStyle/>
        <a:p>
          <a:endParaRPr lang="en-US"/>
        </a:p>
      </dgm:t>
    </dgm:pt>
    <dgm:pt modelId="{BEA1A8DA-0BAF-46ED-9A05-7167F4930039}">
      <dgm:prSet/>
      <dgm:spPr/>
      <dgm:t>
        <a:bodyPr/>
        <a:lstStyle/>
        <a:p>
          <a:r>
            <a:rPr lang="en-CA" b="0" i="0" dirty="0"/>
            <a:t>Direction </a:t>
          </a:r>
          <a:r>
            <a:rPr lang="en-CA" b="0" i="0" dirty="0" err="1"/>
            <a:t>générale</a:t>
          </a:r>
          <a:r>
            <a:rPr lang="en-CA" b="0" i="0" dirty="0"/>
            <a:t> des </a:t>
          </a:r>
          <a:r>
            <a:rPr lang="en-CA" b="0" i="0" dirty="0" err="1"/>
            <a:t>approvisionnements</a:t>
          </a:r>
          <a:endParaRPr lang="en-US" dirty="0"/>
        </a:p>
      </dgm:t>
    </dgm:pt>
    <dgm:pt modelId="{23FE6584-91DB-4E8D-AA64-1B5F9CADA163}" type="parTrans" cxnId="{25D0CB8A-F78C-4F61-8E08-3EA2AD5A37D4}">
      <dgm:prSet/>
      <dgm:spPr/>
      <dgm:t>
        <a:bodyPr/>
        <a:lstStyle/>
        <a:p>
          <a:endParaRPr lang="en-US"/>
        </a:p>
      </dgm:t>
    </dgm:pt>
    <dgm:pt modelId="{6258E825-B3BB-41BB-B634-B579CACCDBD2}" type="sibTrans" cxnId="{25D0CB8A-F78C-4F61-8E08-3EA2AD5A37D4}">
      <dgm:prSet/>
      <dgm:spPr/>
      <dgm:t>
        <a:bodyPr/>
        <a:lstStyle/>
        <a:p>
          <a:endParaRPr lang="en-US"/>
        </a:p>
      </dgm:t>
    </dgm:pt>
    <dgm:pt modelId="{81B23447-10CB-4159-AC29-A62CDAA89E69}">
      <dgm:prSet/>
      <dgm:spPr/>
      <dgm:t>
        <a:bodyPr/>
        <a:lstStyle/>
        <a:p>
          <a:r>
            <a:rPr lang="fr-FR" b="0" i="0" dirty="0"/>
            <a:t>Direction de la surveillance ministérielle</a:t>
          </a:r>
          <a:endParaRPr lang="en-US" dirty="0"/>
        </a:p>
      </dgm:t>
    </dgm:pt>
    <dgm:pt modelId="{2828FE73-48E3-4EF3-B1B5-1E3653671202}" type="parTrans" cxnId="{3588D8A2-8BD5-4446-A525-F4A6049A54BC}">
      <dgm:prSet/>
      <dgm:spPr/>
      <dgm:t>
        <a:bodyPr/>
        <a:lstStyle/>
        <a:p>
          <a:endParaRPr lang="en-US"/>
        </a:p>
      </dgm:t>
    </dgm:pt>
    <dgm:pt modelId="{CDD67056-524D-4124-8F32-F149E864160D}" type="sibTrans" cxnId="{3588D8A2-8BD5-4446-A525-F4A6049A54BC}">
      <dgm:prSet/>
      <dgm:spPr/>
      <dgm:t>
        <a:bodyPr/>
        <a:lstStyle/>
        <a:p>
          <a:endParaRPr lang="en-US"/>
        </a:p>
      </dgm:t>
    </dgm:pt>
    <dgm:pt modelId="{76089F41-BCCE-41A3-B849-AA6C4E7FF1E4}">
      <dgm:prSet/>
      <dgm:spPr/>
      <dgm:t>
        <a:bodyPr/>
        <a:lstStyle/>
        <a:p>
          <a:r>
            <a:rPr lang="en-CA" b="0" i="0" dirty="0"/>
            <a:t>Direction des services </a:t>
          </a:r>
          <a:r>
            <a:rPr lang="en-CA" b="0" i="0" dirty="0" err="1"/>
            <a:t>intégrés</a:t>
          </a:r>
          <a:endParaRPr lang="en-US" dirty="0"/>
        </a:p>
      </dgm:t>
    </dgm:pt>
    <dgm:pt modelId="{226BA4E2-1FF6-481A-9AC5-8335ED6EE519}" type="parTrans" cxnId="{9FC47E1E-3308-4DF9-ADD9-4A7ABACCBD84}">
      <dgm:prSet/>
      <dgm:spPr/>
      <dgm:t>
        <a:bodyPr/>
        <a:lstStyle/>
        <a:p>
          <a:endParaRPr lang="en-US"/>
        </a:p>
      </dgm:t>
    </dgm:pt>
    <dgm:pt modelId="{BC93C5E8-7D5E-4D71-B053-69DE560EAFE8}" type="sibTrans" cxnId="{9FC47E1E-3308-4DF9-ADD9-4A7ABACCBD84}">
      <dgm:prSet/>
      <dgm:spPr/>
      <dgm:t>
        <a:bodyPr/>
        <a:lstStyle/>
        <a:p>
          <a:endParaRPr lang="en-US"/>
        </a:p>
      </dgm:t>
    </dgm:pt>
    <dgm:pt modelId="{5A114158-102D-4BD7-93A1-8CD2A92B5108}">
      <dgm:prSet/>
      <dgm:spPr/>
      <dgm:t>
        <a:bodyPr/>
        <a:lstStyle/>
        <a:p>
          <a:r>
            <a:rPr lang="fr-FR" dirty="0"/>
            <a:t>La section locale remplit trois fonctions importantes sur le lieu de travail. Ces fonctions sont nécessaires pour créer une présence syndicale forte et efficace sur le lieu de travail.</a:t>
          </a:r>
          <a:endParaRPr lang="en-US" dirty="0"/>
        </a:p>
      </dgm:t>
    </dgm:pt>
    <dgm:pt modelId="{49F9F051-ECCC-49D3-BB20-E3813445C688}" type="parTrans" cxnId="{D379EBEB-C703-435B-9FF1-93512AC495C4}">
      <dgm:prSet/>
      <dgm:spPr/>
      <dgm:t>
        <a:bodyPr/>
        <a:lstStyle/>
        <a:p>
          <a:endParaRPr lang="en-US"/>
        </a:p>
      </dgm:t>
    </dgm:pt>
    <dgm:pt modelId="{9B40DF37-4C32-4332-925A-D211B590F2F7}" type="sibTrans" cxnId="{D379EBEB-C703-435B-9FF1-93512AC495C4}">
      <dgm:prSet/>
      <dgm:spPr/>
      <dgm:t>
        <a:bodyPr/>
        <a:lstStyle/>
        <a:p>
          <a:endParaRPr lang="en-US"/>
        </a:p>
      </dgm:t>
    </dgm:pt>
    <dgm:pt modelId="{041FECE6-9BD6-4F1C-9F98-3BE5AE38CD9A}">
      <dgm:prSet/>
      <dgm:spPr/>
      <dgm:t>
        <a:bodyPr/>
        <a:lstStyle/>
        <a:p>
          <a:r>
            <a:rPr lang="fr-FR" dirty="0"/>
            <a:t>Elle assure la représentation sur le lieu de travail des travailleuses et travailleurs couverts par les conventions collectives de l'AFPC (y compris la représentation en cas de grief et la représentation globale des membres dans les forums syndicaux-patronaux).</a:t>
          </a:r>
          <a:endParaRPr lang="en-US" dirty="0"/>
        </a:p>
      </dgm:t>
    </dgm:pt>
    <dgm:pt modelId="{57F9F264-C620-4A54-9675-1815B8FE6C1A}" type="parTrans" cxnId="{A79DA709-AEC5-42E3-A7F1-C3AD01A538DA}">
      <dgm:prSet/>
      <dgm:spPr/>
      <dgm:t>
        <a:bodyPr/>
        <a:lstStyle/>
        <a:p>
          <a:endParaRPr lang="en-US"/>
        </a:p>
      </dgm:t>
    </dgm:pt>
    <dgm:pt modelId="{863A6A55-13A5-4E2D-A576-7BC4A70F01EB}" type="sibTrans" cxnId="{A79DA709-AEC5-42E3-A7F1-C3AD01A538DA}">
      <dgm:prSet/>
      <dgm:spPr/>
      <dgm:t>
        <a:bodyPr/>
        <a:lstStyle/>
        <a:p>
          <a:endParaRPr lang="en-US"/>
        </a:p>
      </dgm:t>
    </dgm:pt>
    <dgm:pt modelId="{D2536D8F-D141-45CD-834B-6DED5BAD7EA6}">
      <dgm:prSet/>
      <dgm:spPr/>
      <dgm:t>
        <a:bodyPr/>
        <a:lstStyle/>
        <a:p>
          <a:r>
            <a:rPr lang="fr-FR" dirty="0"/>
            <a:t>Elle assure la direction politique des membres.</a:t>
          </a:r>
          <a:endParaRPr lang="en-US" dirty="0"/>
        </a:p>
      </dgm:t>
    </dgm:pt>
    <dgm:pt modelId="{2D916EBB-2ADA-4841-A147-495F429AAAE5}" type="parTrans" cxnId="{B79ED7E7-1164-4DF2-8797-24CF0B0C9F29}">
      <dgm:prSet/>
      <dgm:spPr/>
      <dgm:t>
        <a:bodyPr/>
        <a:lstStyle/>
        <a:p>
          <a:endParaRPr lang="en-US"/>
        </a:p>
      </dgm:t>
    </dgm:pt>
    <dgm:pt modelId="{D9D62A45-7AC0-4AC1-8976-1675DBDBBB37}" type="sibTrans" cxnId="{B79ED7E7-1164-4DF2-8797-24CF0B0C9F29}">
      <dgm:prSet/>
      <dgm:spPr/>
      <dgm:t>
        <a:bodyPr/>
        <a:lstStyle/>
        <a:p>
          <a:endParaRPr lang="en-US"/>
        </a:p>
      </dgm:t>
    </dgm:pt>
    <dgm:pt modelId="{D3CEC459-2EC8-411D-80CD-F90495D7E300}">
      <dgm:prSet/>
      <dgm:spPr/>
      <dgm:t>
        <a:bodyPr/>
        <a:lstStyle/>
        <a:p>
          <a:r>
            <a:rPr lang="fr-FR" dirty="0"/>
            <a:t>Il fournit une orientation au syndicat en veillant à ce que les préoccupations et les problèmes de la section locale soient soulevés.</a:t>
          </a:r>
          <a:endParaRPr lang="en-US" dirty="0"/>
        </a:p>
      </dgm:t>
    </dgm:pt>
    <dgm:pt modelId="{80F58E25-5837-432F-B06F-9A49000ECA1B}" type="parTrans" cxnId="{6D9D2014-AF89-4749-9FB5-77D0220F6F6F}">
      <dgm:prSet/>
      <dgm:spPr/>
      <dgm:t>
        <a:bodyPr/>
        <a:lstStyle/>
        <a:p>
          <a:endParaRPr lang="en-US"/>
        </a:p>
      </dgm:t>
    </dgm:pt>
    <dgm:pt modelId="{D113DE78-FDA0-4E52-8792-E353D77962A3}" type="sibTrans" cxnId="{6D9D2014-AF89-4749-9FB5-77D0220F6F6F}">
      <dgm:prSet/>
      <dgm:spPr/>
      <dgm:t>
        <a:bodyPr/>
        <a:lstStyle/>
        <a:p>
          <a:endParaRPr lang="en-US"/>
        </a:p>
      </dgm:t>
    </dgm:pt>
    <dgm:pt modelId="{DB813486-A231-4040-850F-D99E1642BB51}">
      <dgm:prSet/>
      <dgm:spPr/>
      <dgm:t>
        <a:bodyPr/>
        <a:lstStyle/>
        <a:p>
          <a:r>
            <a:rPr lang="fr-FR" dirty="0"/>
            <a:t>L'équipe dirigeante de votre section locale est élue par vous lors de l'assemblée générale annuelle qui se tient fin février/début mars. Pour plus d'informations sur l'exécutif actuel, cliquez ici : </a:t>
          </a:r>
          <a:r>
            <a:rPr lang="en-US" dirty="0">
              <a:hlinkClick xmlns:r="http://schemas.openxmlformats.org/officeDocument/2006/relationships" r:id="rId1"/>
            </a:rPr>
            <a:t>https://gsu-ssg.com/fr/sections-locales/capitale-nationale/section-locale-70055-approvisionnements-ottawa-gatineau</a:t>
          </a:r>
          <a:endParaRPr lang="en-US" dirty="0"/>
        </a:p>
      </dgm:t>
    </dgm:pt>
    <dgm:pt modelId="{5A5D9D91-9C93-436C-8729-267F851AD468}" type="parTrans" cxnId="{0E129A04-831D-408D-B84E-F898E7E25F81}">
      <dgm:prSet/>
      <dgm:spPr/>
      <dgm:t>
        <a:bodyPr/>
        <a:lstStyle/>
        <a:p>
          <a:endParaRPr lang="en-US"/>
        </a:p>
      </dgm:t>
    </dgm:pt>
    <dgm:pt modelId="{AD98BADA-5CA0-4EE5-86BE-1A31540189E3}" type="sibTrans" cxnId="{0E129A04-831D-408D-B84E-F898E7E25F81}">
      <dgm:prSet/>
      <dgm:spPr/>
      <dgm:t>
        <a:bodyPr/>
        <a:lstStyle/>
        <a:p>
          <a:endParaRPr lang="en-US"/>
        </a:p>
      </dgm:t>
    </dgm:pt>
    <dgm:pt modelId="{CE46F342-99CE-4838-835C-F17F2C04E3A6}" type="pres">
      <dgm:prSet presAssocID="{EF7E8EEE-5202-4D6F-8075-AF9C6A9A2E67}" presName="linear" presStyleCnt="0">
        <dgm:presLayoutVars>
          <dgm:animLvl val="lvl"/>
          <dgm:resizeHandles val="exact"/>
        </dgm:presLayoutVars>
      </dgm:prSet>
      <dgm:spPr/>
    </dgm:pt>
    <dgm:pt modelId="{77707DCC-1EAE-4F49-9258-0531714B2FD2}" type="pres">
      <dgm:prSet presAssocID="{01B233E5-8D76-449D-971D-8FF001DD8D80}" presName="parentText" presStyleLbl="node1" presStyleIdx="0" presStyleCnt="3">
        <dgm:presLayoutVars>
          <dgm:chMax val="0"/>
          <dgm:bulletEnabled val="1"/>
        </dgm:presLayoutVars>
      </dgm:prSet>
      <dgm:spPr/>
    </dgm:pt>
    <dgm:pt modelId="{425D1102-38BC-45C8-96F6-A15B90A92549}" type="pres">
      <dgm:prSet presAssocID="{01B233E5-8D76-449D-971D-8FF001DD8D80}" presName="childText" presStyleLbl="revTx" presStyleIdx="0" presStyleCnt="2">
        <dgm:presLayoutVars>
          <dgm:bulletEnabled val="1"/>
        </dgm:presLayoutVars>
      </dgm:prSet>
      <dgm:spPr/>
    </dgm:pt>
    <dgm:pt modelId="{DBBC613A-C497-4595-B7FB-CBFB646161CB}" type="pres">
      <dgm:prSet presAssocID="{5A114158-102D-4BD7-93A1-8CD2A92B5108}" presName="parentText" presStyleLbl="node1" presStyleIdx="1" presStyleCnt="3">
        <dgm:presLayoutVars>
          <dgm:chMax val="0"/>
          <dgm:bulletEnabled val="1"/>
        </dgm:presLayoutVars>
      </dgm:prSet>
      <dgm:spPr/>
    </dgm:pt>
    <dgm:pt modelId="{495A4EA5-AE55-4A49-ABE5-212EBE3B160E}" type="pres">
      <dgm:prSet presAssocID="{5A114158-102D-4BD7-93A1-8CD2A92B5108}" presName="childText" presStyleLbl="revTx" presStyleIdx="1" presStyleCnt="2">
        <dgm:presLayoutVars>
          <dgm:bulletEnabled val="1"/>
        </dgm:presLayoutVars>
      </dgm:prSet>
      <dgm:spPr/>
    </dgm:pt>
    <dgm:pt modelId="{18C1C6FA-85EC-49EC-9C50-8C0E445B16FF}" type="pres">
      <dgm:prSet presAssocID="{DB813486-A231-4040-850F-D99E1642BB51}" presName="parentText" presStyleLbl="node1" presStyleIdx="2" presStyleCnt="3">
        <dgm:presLayoutVars>
          <dgm:chMax val="0"/>
          <dgm:bulletEnabled val="1"/>
        </dgm:presLayoutVars>
      </dgm:prSet>
      <dgm:spPr/>
    </dgm:pt>
  </dgm:ptLst>
  <dgm:cxnLst>
    <dgm:cxn modelId="{0E129A04-831D-408D-B84E-F898E7E25F81}" srcId="{EF7E8EEE-5202-4D6F-8075-AF9C6A9A2E67}" destId="{DB813486-A231-4040-850F-D99E1642BB51}" srcOrd="2" destOrd="0" parTransId="{5A5D9D91-9C93-436C-8729-267F851AD468}" sibTransId="{AD98BADA-5CA0-4EE5-86BE-1A31540189E3}"/>
    <dgm:cxn modelId="{D9224905-36A8-41DF-B66E-517E3688A8EF}" type="presOf" srcId="{8DFAF818-4CD6-446D-8B73-1CD1084D2B20}" destId="{425D1102-38BC-45C8-96F6-A15B90A92549}" srcOrd="0" destOrd="0" presId="urn:microsoft.com/office/officeart/2005/8/layout/vList2"/>
    <dgm:cxn modelId="{A79DA709-AEC5-42E3-A7F1-C3AD01A538DA}" srcId="{5A114158-102D-4BD7-93A1-8CD2A92B5108}" destId="{041FECE6-9BD6-4F1C-9F98-3BE5AE38CD9A}" srcOrd="0" destOrd="0" parTransId="{57F9F264-C620-4A54-9675-1815B8FE6C1A}" sibTransId="{863A6A55-13A5-4E2D-A576-7BC4A70F01EB}"/>
    <dgm:cxn modelId="{6D9D2014-AF89-4749-9FB5-77D0220F6F6F}" srcId="{5A114158-102D-4BD7-93A1-8CD2A92B5108}" destId="{D3CEC459-2EC8-411D-80CD-F90495D7E300}" srcOrd="2" destOrd="0" parTransId="{80F58E25-5837-432F-B06F-9A49000ECA1B}" sibTransId="{D113DE78-FDA0-4E52-8792-E353D77962A3}"/>
    <dgm:cxn modelId="{9FC47E1E-3308-4DF9-ADD9-4A7ABACCBD84}" srcId="{01B233E5-8D76-449D-971D-8FF001DD8D80}" destId="{76089F41-BCCE-41A3-B849-AA6C4E7FF1E4}" srcOrd="5" destOrd="0" parTransId="{226BA4E2-1FF6-481A-9AC5-8335ED6EE519}" sibTransId="{BC93C5E8-7D5E-4D71-B053-69DE560EAFE8}"/>
    <dgm:cxn modelId="{7F2FC26C-262A-4D52-8212-2D2E6561AC0E}" type="presOf" srcId="{D2536D8F-D141-45CD-834B-6DED5BAD7EA6}" destId="{495A4EA5-AE55-4A49-ABE5-212EBE3B160E}" srcOrd="0" destOrd="1" presId="urn:microsoft.com/office/officeart/2005/8/layout/vList2"/>
    <dgm:cxn modelId="{EB545352-0DE6-4B1B-ABC2-6A8FA4D9991C}" srcId="{01B233E5-8D76-449D-971D-8FF001DD8D80}" destId="{BBA99483-751A-4489-8BDE-63CEE512DA31}" srcOrd="1" destOrd="0" parTransId="{BC662D74-C7A0-4138-8E83-629ED5DD954B}" sibTransId="{61C31C35-3CEA-43D2-BD33-68685059D7E3}"/>
    <dgm:cxn modelId="{46042E7D-D23B-4C85-BD3B-0A64E1BE3D58}" type="presOf" srcId="{D3CEC459-2EC8-411D-80CD-F90495D7E300}" destId="{495A4EA5-AE55-4A49-ABE5-212EBE3B160E}" srcOrd="0" destOrd="2" presId="urn:microsoft.com/office/officeart/2005/8/layout/vList2"/>
    <dgm:cxn modelId="{D2C9577F-FE89-499B-980E-9C8428EC849C}" type="presOf" srcId="{DB813486-A231-4040-850F-D99E1642BB51}" destId="{18C1C6FA-85EC-49EC-9C50-8C0E445B16FF}" srcOrd="0" destOrd="0" presId="urn:microsoft.com/office/officeart/2005/8/layout/vList2"/>
    <dgm:cxn modelId="{BEC23780-4FF4-42DB-81AF-B7D550278EA6}" type="presOf" srcId="{EF7E8EEE-5202-4D6F-8075-AF9C6A9A2E67}" destId="{CE46F342-99CE-4838-835C-F17F2C04E3A6}" srcOrd="0" destOrd="0" presId="urn:microsoft.com/office/officeart/2005/8/layout/vList2"/>
    <dgm:cxn modelId="{25D0CB8A-F78C-4F61-8E08-3EA2AD5A37D4}" srcId="{01B233E5-8D76-449D-971D-8FF001DD8D80}" destId="{BEA1A8DA-0BAF-46ED-9A05-7167F4930039}" srcOrd="3" destOrd="0" parTransId="{23FE6584-91DB-4E8D-AA64-1B5F9CADA163}" sibTransId="{6258E825-B3BB-41BB-B634-B579CACCDBD2}"/>
    <dgm:cxn modelId="{B126DE8C-A13F-4020-ADE7-FDEF0345A7F9}" type="presOf" srcId="{01B233E5-8D76-449D-971D-8FF001DD8D80}" destId="{77707DCC-1EAE-4F49-9258-0531714B2FD2}" srcOrd="0" destOrd="0" presId="urn:microsoft.com/office/officeart/2005/8/layout/vList2"/>
    <dgm:cxn modelId="{DF031490-7D71-4292-BC61-2D5735328F7B}" type="presOf" srcId="{81B23447-10CB-4159-AC29-A62CDAA89E69}" destId="{425D1102-38BC-45C8-96F6-A15B90A92549}" srcOrd="0" destOrd="4" presId="urn:microsoft.com/office/officeart/2005/8/layout/vList2"/>
    <dgm:cxn modelId="{3588D8A2-8BD5-4446-A525-F4A6049A54BC}" srcId="{01B233E5-8D76-449D-971D-8FF001DD8D80}" destId="{81B23447-10CB-4159-AC29-A62CDAA89E69}" srcOrd="4" destOrd="0" parTransId="{2828FE73-48E3-4EF3-B1B5-1E3653671202}" sibTransId="{CDD67056-524D-4124-8F32-F149E864160D}"/>
    <dgm:cxn modelId="{4F789FA9-38E7-4B81-8330-4BB911AE8831}" srcId="{01B233E5-8D76-449D-971D-8FF001DD8D80}" destId="{596F85F4-AD4A-437A-AEF8-9B92D684F3CD}" srcOrd="2" destOrd="0" parTransId="{6A185491-B80E-4FF2-B09C-237FD6530B41}" sibTransId="{2BBA87C9-6DF7-4B22-8CC4-186238DE5B57}"/>
    <dgm:cxn modelId="{504D3BDA-75C4-4022-821F-63C2597A7D74}" type="presOf" srcId="{76089F41-BCCE-41A3-B849-AA6C4E7FF1E4}" destId="{425D1102-38BC-45C8-96F6-A15B90A92549}" srcOrd="0" destOrd="5" presId="urn:microsoft.com/office/officeart/2005/8/layout/vList2"/>
    <dgm:cxn modelId="{BF79C7DC-AE7C-48AE-9153-C857823742EF}" type="presOf" srcId="{5A114158-102D-4BD7-93A1-8CD2A92B5108}" destId="{DBBC613A-C497-4595-B7FB-CBFB646161CB}" srcOrd="0" destOrd="0" presId="urn:microsoft.com/office/officeart/2005/8/layout/vList2"/>
    <dgm:cxn modelId="{7C941FE6-8BCB-4E75-93CB-03FFF8A4BC68}" type="presOf" srcId="{BBA99483-751A-4489-8BDE-63CEE512DA31}" destId="{425D1102-38BC-45C8-96F6-A15B90A92549}" srcOrd="0" destOrd="1" presId="urn:microsoft.com/office/officeart/2005/8/layout/vList2"/>
    <dgm:cxn modelId="{B79ED7E7-1164-4DF2-8797-24CF0B0C9F29}" srcId="{5A114158-102D-4BD7-93A1-8CD2A92B5108}" destId="{D2536D8F-D141-45CD-834B-6DED5BAD7EA6}" srcOrd="1" destOrd="0" parTransId="{2D916EBB-2ADA-4841-A147-495F429AAAE5}" sibTransId="{D9D62A45-7AC0-4AC1-8976-1675DBDBBB37}"/>
    <dgm:cxn modelId="{D379EBEB-C703-435B-9FF1-93512AC495C4}" srcId="{EF7E8EEE-5202-4D6F-8075-AF9C6A9A2E67}" destId="{5A114158-102D-4BD7-93A1-8CD2A92B5108}" srcOrd="1" destOrd="0" parTransId="{49F9F051-ECCC-49D3-BB20-E3813445C688}" sibTransId="{9B40DF37-4C32-4332-925A-D211B590F2F7}"/>
    <dgm:cxn modelId="{91AF52ED-17D9-4061-98E1-3FF336670DB5}" type="presOf" srcId="{596F85F4-AD4A-437A-AEF8-9B92D684F3CD}" destId="{425D1102-38BC-45C8-96F6-A15B90A92549}" srcOrd="0" destOrd="2" presId="urn:microsoft.com/office/officeart/2005/8/layout/vList2"/>
    <dgm:cxn modelId="{C87127F1-F4AC-4F54-B4E0-F2B296113C39}" type="presOf" srcId="{041FECE6-9BD6-4F1C-9F98-3BE5AE38CD9A}" destId="{495A4EA5-AE55-4A49-ABE5-212EBE3B160E}" srcOrd="0" destOrd="0" presId="urn:microsoft.com/office/officeart/2005/8/layout/vList2"/>
    <dgm:cxn modelId="{7A5D4FF2-4525-411C-A05E-DE103455B0F2}" srcId="{EF7E8EEE-5202-4D6F-8075-AF9C6A9A2E67}" destId="{01B233E5-8D76-449D-971D-8FF001DD8D80}" srcOrd="0" destOrd="0" parTransId="{36DA7880-94B7-4D52-A356-D7B4F2244AE3}" sibTransId="{513EC77E-20D4-4EC8-98DB-9D9ECADC4BE9}"/>
    <dgm:cxn modelId="{73AAF9F2-51F6-49C6-8EA3-C5FDD0241E12}" type="presOf" srcId="{BEA1A8DA-0BAF-46ED-9A05-7167F4930039}" destId="{425D1102-38BC-45C8-96F6-A15B90A92549}" srcOrd="0" destOrd="3" presId="urn:microsoft.com/office/officeart/2005/8/layout/vList2"/>
    <dgm:cxn modelId="{956D81F9-7219-4E9D-AC45-8421DD18F157}" srcId="{01B233E5-8D76-449D-971D-8FF001DD8D80}" destId="{8DFAF818-4CD6-446D-8B73-1CD1084D2B20}" srcOrd="0" destOrd="0" parTransId="{60EA5C3F-FC6D-4561-9452-A5E86247263A}" sibTransId="{B37A7515-F3C1-40FA-B24B-C1D7FBD8EE1E}"/>
    <dgm:cxn modelId="{48507AEF-8A68-499C-97DC-9F7444FB0398}" type="presParOf" srcId="{CE46F342-99CE-4838-835C-F17F2C04E3A6}" destId="{77707DCC-1EAE-4F49-9258-0531714B2FD2}" srcOrd="0" destOrd="0" presId="urn:microsoft.com/office/officeart/2005/8/layout/vList2"/>
    <dgm:cxn modelId="{9818BEB3-E1F3-4420-B467-770D79A025AA}" type="presParOf" srcId="{CE46F342-99CE-4838-835C-F17F2C04E3A6}" destId="{425D1102-38BC-45C8-96F6-A15B90A92549}" srcOrd="1" destOrd="0" presId="urn:microsoft.com/office/officeart/2005/8/layout/vList2"/>
    <dgm:cxn modelId="{9852853B-14F0-4716-BC79-1616E35B7D91}" type="presParOf" srcId="{CE46F342-99CE-4838-835C-F17F2C04E3A6}" destId="{DBBC613A-C497-4595-B7FB-CBFB646161CB}" srcOrd="2" destOrd="0" presId="urn:microsoft.com/office/officeart/2005/8/layout/vList2"/>
    <dgm:cxn modelId="{A44BAAAA-D9E4-4B69-82AF-2686397AC641}" type="presParOf" srcId="{CE46F342-99CE-4838-835C-F17F2C04E3A6}" destId="{495A4EA5-AE55-4A49-ABE5-212EBE3B160E}" srcOrd="3" destOrd="0" presId="urn:microsoft.com/office/officeart/2005/8/layout/vList2"/>
    <dgm:cxn modelId="{7AAB8E80-4F34-4669-A935-3D8DD59EA2F2}" type="presParOf" srcId="{CE46F342-99CE-4838-835C-F17F2C04E3A6}" destId="{18C1C6FA-85EC-49EC-9C50-8C0E445B16F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76427-041D-45CA-89BA-B23FCC4B54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FDA090D-5C5E-4ED6-A6D9-5D373F02F045}">
      <dgm:prSet/>
      <dgm:spPr/>
      <dgm:t>
        <a:bodyPr/>
        <a:lstStyle/>
        <a:p>
          <a:pPr>
            <a:lnSpc>
              <a:spcPct val="100000"/>
            </a:lnSpc>
          </a:pPr>
          <a:r>
            <a:rPr lang="fr-FR" dirty="0"/>
            <a:t>La section locale protège, maintient et fait progresser les intérêts des membres relevant de sa compétence.</a:t>
          </a:r>
          <a:endParaRPr lang="en-US" dirty="0"/>
        </a:p>
      </dgm:t>
    </dgm:pt>
    <dgm:pt modelId="{DE9B046B-B527-4B48-9B0B-4506C8F493D5}" type="parTrans" cxnId="{E1768A61-DBBF-4B73-B8A5-8139D6298DA1}">
      <dgm:prSet/>
      <dgm:spPr/>
      <dgm:t>
        <a:bodyPr/>
        <a:lstStyle/>
        <a:p>
          <a:endParaRPr lang="en-US"/>
        </a:p>
      </dgm:t>
    </dgm:pt>
    <dgm:pt modelId="{C45921DB-4BDE-4E94-A912-8FBDA225074D}" type="sibTrans" cxnId="{E1768A61-DBBF-4B73-B8A5-8139D6298DA1}">
      <dgm:prSet/>
      <dgm:spPr/>
      <dgm:t>
        <a:bodyPr/>
        <a:lstStyle/>
        <a:p>
          <a:endParaRPr lang="en-US"/>
        </a:p>
      </dgm:t>
    </dgm:pt>
    <dgm:pt modelId="{6C871E6C-5C5A-4074-80C2-AA579F501FB8}">
      <dgm:prSet/>
      <dgm:spPr/>
      <dgm:t>
        <a:bodyPr/>
        <a:lstStyle/>
        <a:p>
          <a:pPr>
            <a:lnSpc>
              <a:spcPct val="100000"/>
            </a:lnSpc>
          </a:pPr>
          <a:r>
            <a:rPr lang="fr-FR" dirty="0"/>
            <a:t>La présente section locale souscrit sans condition aux Statuts de l'AFPC, aux Règlements du SSG et aux Règlements de la présente section locale et les accepte comme documents directeurs.</a:t>
          </a:r>
          <a:endParaRPr lang="en-US" dirty="0"/>
        </a:p>
      </dgm:t>
    </dgm:pt>
    <dgm:pt modelId="{78DCA0D0-F15B-46C6-A04F-59054CC0F6E0}" type="parTrans" cxnId="{1C21DFA4-A5A7-4939-8999-AAD9B92316DF}">
      <dgm:prSet/>
      <dgm:spPr/>
      <dgm:t>
        <a:bodyPr/>
        <a:lstStyle/>
        <a:p>
          <a:endParaRPr lang="en-US"/>
        </a:p>
      </dgm:t>
    </dgm:pt>
    <dgm:pt modelId="{28B7C427-D685-46CB-A223-442F89713DBC}" type="sibTrans" cxnId="{1C21DFA4-A5A7-4939-8999-AAD9B92316DF}">
      <dgm:prSet/>
      <dgm:spPr/>
      <dgm:t>
        <a:bodyPr/>
        <a:lstStyle/>
        <a:p>
          <a:endParaRPr lang="en-US"/>
        </a:p>
      </dgm:t>
    </dgm:pt>
    <dgm:pt modelId="{25B3CE4B-F426-4E0A-8BFD-B91BEBA8F378}">
      <dgm:prSet/>
      <dgm:spPr/>
      <dgm:t>
        <a:bodyPr/>
        <a:lstStyle/>
        <a:p>
          <a:pPr>
            <a:lnSpc>
              <a:spcPct val="100000"/>
            </a:lnSpc>
          </a:pPr>
          <a:r>
            <a:rPr lang="fr-FR" dirty="0"/>
            <a:t>La section locale est habilitée à traiter avec les représentants de la direction dans leur localité sur les questions touchant aux intérêts des membres.</a:t>
          </a:r>
          <a:endParaRPr lang="en-US" dirty="0"/>
        </a:p>
      </dgm:t>
    </dgm:pt>
    <dgm:pt modelId="{29AC287D-F482-4F22-A76C-B7B162EE5B60}" type="parTrans" cxnId="{DDB26FAB-EDD9-43C0-BDAA-046A28DDC032}">
      <dgm:prSet/>
      <dgm:spPr/>
      <dgm:t>
        <a:bodyPr/>
        <a:lstStyle/>
        <a:p>
          <a:endParaRPr lang="en-US"/>
        </a:p>
      </dgm:t>
    </dgm:pt>
    <dgm:pt modelId="{964B3034-CBAD-48B7-9C3E-316929DF9218}" type="sibTrans" cxnId="{DDB26FAB-EDD9-43C0-BDAA-046A28DDC032}">
      <dgm:prSet/>
      <dgm:spPr/>
      <dgm:t>
        <a:bodyPr/>
        <a:lstStyle/>
        <a:p>
          <a:endParaRPr lang="en-US"/>
        </a:p>
      </dgm:t>
    </dgm:pt>
    <dgm:pt modelId="{3EE8C0AE-E03D-4617-9C33-76EA5E7AA374}">
      <dgm:prSet/>
      <dgm:spPr/>
      <dgm:t>
        <a:bodyPr/>
        <a:lstStyle/>
        <a:p>
          <a:pPr>
            <a:lnSpc>
              <a:spcPct val="100000"/>
            </a:lnSpc>
          </a:pPr>
          <a:r>
            <a:rPr lang="fr-FR" dirty="0"/>
            <a:t>La section locale s'efforce de résoudre les problèmes que les membres peuvent rencontrer.</a:t>
          </a:r>
          <a:endParaRPr lang="en-US" dirty="0"/>
        </a:p>
      </dgm:t>
    </dgm:pt>
    <dgm:pt modelId="{BB3242EB-CD88-4FA5-BB85-166A3AB81A35}" type="parTrans" cxnId="{DC50526D-25B2-485F-8FA7-8261B6598C04}">
      <dgm:prSet/>
      <dgm:spPr/>
      <dgm:t>
        <a:bodyPr/>
        <a:lstStyle/>
        <a:p>
          <a:endParaRPr lang="en-US"/>
        </a:p>
      </dgm:t>
    </dgm:pt>
    <dgm:pt modelId="{B8D29640-78D3-436B-BE42-9EAA888FF00F}" type="sibTrans" cxnId="{DC50526D-25B2-485F-8FA7-8261B6598C04}">
      <dgm:prSet/>
      <dgm:spPr/>
      <dgm:t>
        <a:bodyPr/>
        <a:lstStyle/>
        <a:p>
          <a:endParaRPr lang="en-US"/>
        </a:p>
      </dgm:t>
    </dgm:pt>
    <dgm:pt modelId="{C08EDB88-DDF6-4D55-BD78-11C430E081F9}">
      <dgm:prSet/>
      <dgm:spPr/>
      <dgm:t>
        <a:bodyPr/>
        <a:lstStyle/>
        <a:p>
          <a:pPr>
            <a:lnSpc>
              <a:spcPct val="100000"/>
            </a:lnSpc>
          </a:pPr>
          <a:r>
            <a:rPr lang="fr-FR" dirty="0"/>
            <a:t>La section locale s'efforcera d'abord d'organiser des consultations informelles avant de déposer un grief.</a:t>
          </a:r>
          <a:endParaRPr lang="en-US" dirty="0"/>
        </a:p>
      </dgm:t>
    </dgm:pt>
    <dgm:pt modelId="{C63453E1-04C9-4AAF-BB84-81A51ED2B32E}" type="parTrans" cxnId="{696680C6-46B1-4F24-A4F8-CFE8BA5E7AAA}">
      <dgm:prSet/>
      <dgm:spPr/>
      <dgm:t>
        <a:bodyPr/>
        <a:lstStyle/>
        <a:p>
          <a:endParaRPr lang="en-US"/>
        </a:p>
      </dgm:t>
    </dgm:pt>
    <dgm:pt modelId="{E324482A-B50E-4F51-928B-EE78940B51C8}" type="sibTrans" cxnId="{696680C6-46B1-4F24-A4F8-CFE8BA5E7AAA}">
      <dgm:prSet/>
      <dgm:spPr/>
      <dgm:t>
        <a:bodyPr/>
        <a:lstStyle/>
        <a:p>
          <a:endParaRPr lang="en-US"/>
        </a:p>
      </dgm:t>
    </dgm:pt>
    <dgm:pt modelId="{3D59CD9C-767D-4D64-B268-044E826F057E}" type="pres">
      <dgm:prSet presAssocID="{51476427-041D-45CA-89BA-B23FCC4B541D}" presName="root" presStyleCnt="0">
        <dgm:presLayoutVars>
          <dgm:dir/>
          <dgm:resizeHandles val="exact"/>
        </dgm:presLayoutVars>
      </dgm:prSet>
      <dgm:spPr/>
    </dgm:pt>
    <dgm:pt modelId="{F0481554-02B1-4FDF-8419-8B4920846749}" type="pres">
      <dgm:prSet presAssocID="{1FDA090D-5C5E-4ED6-A6D9-5D373F02F045}" presName="compNode" presStyleCnt="0"/>
      <dgm:spPr/>
    </dgm:pt>
    <dgm:pt modelId="{DAF2C734-F23E-48A8-80EB-028AF4EEC74E}" type="pres">
      <dgm:prSet presAssocID="{1FDA090D-5C5E-4ED6-A6D9-5D373F02F045}" presName="bgRect" presStyleLbl="bgShp" presStyleIdx="0" presStyleCnt="5"/>
      <dgm:spPr/>
    </dgm:pt>
    <dgm:pt modelId="{9EF3BC3F-10FD-4F50-B195-F75C285D9700}" type="pres">
      <dgm:prSet presAssocID="{1FDA090D-5C5E-4ED6-A6D9-5D373F02F04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6621642E-C458-4433-B540-47809087AF26}" type="pres">
      <dgm:prSet presAssocID="{1FDA090D-5C5E-4ED6-A6D9-5D373F02F045}" presName="spaceRect" presStyleCnt="0"/>
      <dgm:spPr/>
    </dgm:pt>
    <dgm:pt modelId="{D0048D64-52EC-4450-A29B-DBC140694E44}" type="pres">
      <dgm:prSet presAssocID="{1FDA090D-5C5E-4ED6-A6D9-5D373F02F045}" presName="parTx" presStyleLbl="revTx" presStyleIdx="0" presStyleCnt="5">
        <dgm:presLayoutVars>
          <dgm:chMax val="0"/>
          <dgm:chPref val="0"/>
        </dgm:presLayoutVars>
      </dgm:prSet>
      <dgm:spPr/>
    </dgm:pt>
    <dgm:pt modelId="{113418B8-C69F-42FD-8C13-464F478BEC34}" type="pres">
      <dgm:prSet presAssocID="{C45921DB-4BDE-4E94-A912-8FBDA225074D}" presName="sibTrans" presStyleCnt="0"/>
      <dgm:spPr/>
    </dgm:pt>
    <dgm:pt modelId="{FE553A8D-1DAC-45F9-98F0-74A018811F9C}" type="pres">
      <dgm:prSet presAssocID="{6C871E6C-5C5A-4074-80C2-AA579F501FB8}" presName="compNode" presStyleCnt="0"/>
      <dgm:spPr/>
    </dgm:pt>
    <dgm:pt modelId="{06895B50-DD8D-4F98-9F8C-932B2A5F120F}" type="pres">
      <dgm:prSet presAssocID="{6C871E6C-5C5A-4074-80C2-AA579F501FB8}" presName="bgRect" presStyleLbl="bgShp" presStyleIdx="1" presStyleCnt="5"/>
      <dgm:spPr/>
    </dgm:pt>
    <dgm:pt modelId="{9E98067F-68D3-4191-A49A-D422E3505FDD}" type="pres">
      <dgm:prSet presAssocID="{6C871E6C-5C5A-4074-80C2-AA579F501F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4204563B-394E-4FC1-A5B2-BFA010298C0F}" type="pres">
      <dgm:prSet presAssocID="{6C871E6C-5C5A-4074-80C2-AA579F501FB8}" presName="spaceRect" presStyleCnt="0"/>
      <dgm:spPr/>
    </dgm:pt>
    <dgm:pt modelId="{C9BFCA73-31A7-4544-84F8-1DAA91DCFB02}" type="pres">
      <dgm:prSet presAssocID="{6C871E6C-5C5A-4074-80C2-AA579F501FB8}" presName="parTx" presStyleLbl="revTx" presStyleIdx="1" presStyleCnt="5">
        <dgm:presLayoutVars>
          <dgm:chMax val="0"/>
          <dgm:chPref val="0"/>
        </dgm:presLayoutVars>
      </dgm:prSet>
      <dgm:spPr/>
    </dgm:pt>
    <dgm:pt modelId="{E72C4864-71EF-42B3-9051-0F4A4BE503BA}" type="pres">
      <dgm:prSet presAssocID="{28B7C427-D685-46CB-A223-442F89713DBC}" presName="sibTrans" presStyleCnt="0"/>
      <dgm:spPr/>
    </dgm:pt>
    <dgm:pt modelId="{40814D82-5A62-473C-A963-E9AFE122BD21}" type="pres">
      <dgm:prSet presAssocID="{25B3CE4B-F426-4E0A-8BFD-B91BEBA8F378}" presName="compNode" presStyleCnt="0"/>
      <dgm:spPr/>
    </dgm:pt>
    <dgm:pt modelId="{0C368518-48B4-4168-8C55-BAFEBDD98999}" type="pres">
      <dgm:prSet presAssocID="{25B3CE4B-F426-4E0A-8BFD-B91BEBA8F378}" presName="bgRect" presStyleLbl="bgShp" presStyleIdx="2" presStyleCnt="5"/>
      <dgm:spPr/>
    </dgm:pt>
    <dgm:pt modelId="{34F3A5BC-C537-41A2-AABA-A1AE08BA9E51}" type="pres">
      <dgm:prSet presAssocID="{25B3CE4B-F426-4E0A-8BFD-B91BEBA8F3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4ED94D6C-097C-4B96-AAA7-F88A6F3A9765}" type="pres">
      <dgm:prSet presAssocID="{25B3CE4B-F426-4E0A-8BFD-B91BEBA8F378}" presName="spaceRect" presStyleCnt="0"/>
      <dgm:spPr/>
    </dgm:pt>
    <dgm:pt modelId="{591C7847-CEC6-449A-A8E0-6FDEC0439B5D}" type="pres">
      <dgm:prSet presAssocID="{25B3CE4B-F426-4E0A-8BFD-B91BEBA8F378}" presName="parTx" presStyleLbl="revTx" presStyleIdx="2" presStyleCnt="5">
        <dgm:presLayoutVars>
          <dgm:chMax val="0"/>
          <dgm:chPref val="0"/>
        </dgm:presLayoutVars>
      </dgm:prSet>
      <dgm:spPr/>
    </dgm:pt>
    <dgm:pt modelId="{264639D2-EAB1-4546-B517-9932A056D8CB}" type="pres">
      <dgm:prSet presAssocID="{964B3034-CBAD-48B7-9C3E-316929DF9218}" presName="sibTrans" presStyleCnt="0"/>
      <dgm:spPr/>
    </dgm:pt>
    <dgm:pt modelId="{174AB66B-F7D0-4CC3-8AAD-BB550906F5DE}" type="pres">
      <dgm:prSet presAssocID="{3EE8C0AE-E03D-4617-9C33-76EA5E7AA374}" presName="compNode" presStyleCnt="0"/>
      <dgm:spPr/>
    </dgm:pt>
    <dgm:pt modelId="{7157F914-899B-4EC8-81B7-B9D131AB0D28}" type="pres">
      <dgm:prSet presAssocID="{3EE8C0AE-E03D-4617-9C33-76EA5E7AA374}" presName="bgRect" presStyleLbl="bgShp" presStyleIdx="3" presStyleCnt="5"/>
      <dgm:spPr/>
    </dgm:pt>
    <dgm:pt modelId="{708B2983-80B4-49D2-A92C-45A965892E0B}" type="pres">
      <dgm:prSet presAssocID="{3EE8C0AE-E03D-4617-9C33-76EA5E7AA37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1E480D2E-2994-4AC7-A92B-4D5656C59C15}" type="pres">
      <dgm:prSet presAssocID="{3EE8C0AE-E03D-4617-9C33-76EA5E7AA374}" presName="spaceRect" presStyleCnt="0"/>
      <dgm:spPr/>
    </dgm:pt>
    <dgm:pt modelId="{3BBC1D7F-36C6-4D8D-8A2B-ABE8CED26A18}" type="pres">
      <dgm:prSet presAssocID="{3EE8C0AE-E03D-4617-9C33-76EA5E7AA374}" presName="parTx" presStyleLbl="revTx" presStyleIdx="3" presStyleCnt="5">
        <dgm:presLayoutVars>
          <dgm:chMax val="0"/>
          <dgm:chPref val="0"/>
        </dgm:presLayoutVars>
      </dgm:prSet>
      <dgm:spPr/>
    </dgm:pt>
    <dgm:pt modelId="{FE7D1EF2-92A2-45C7-B56E-A2F98307D4CA}" type="pres">
      <dgm:prSet presAssocID="{B8D29640-78D3-436B-BE42-9EAA888FF00F}" presName="sibTrans" presStyleCnt="0"/>
      <dgm:spPr/>
    </dgm:pt>
    <dgm:pt modelId="{D1433A11-5519-4323-A129-22799FD8C940}" type="pres">
      <dgm:prSet presAssocID="{C08EDB88-DDF6-4D55-BD78-11C430E081F9}" presName="compNode" presStyleCnt="0"/>
      <dgm:spPr/>
    </dgm:pt>
    <dgm:pt modelId="{7B0D2E5E-ABBB-46B4-BE54-54707A626834}" type="pres">
      <dgm:prSet presAssocID="{C08EDB88-DDF6-4D55-BD78-11C430E081F9}" presName="bgRect" presStyleLbl="bgShp" presStyleIdx="4" presStyleCnt="5"/>
      <dgm:spPr/>
    </dgm:pt>
    <dgm:pt modelId="{09276628-1CE4-45E7-9C5C-2A4622981014}" type="pres">
      <dgm:prSet presAssocID="{C08EDB88-DDF6-4D55-BD78-11C430E081F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8B5DCB7A-C1B3-4EB9-A7D3-6EFF2284030B}" type="pres">
      <dgm:prSet presAssocID="{C08EDB88-DDF6-4D55-BD78-11C430E081F9}" presName="spaceRect" presStyleCnt="0"/>
      <dgm:spPr/>
    </dgm:pt>
    <dgm:pt modelId="{732AB4FB-179B-4BBC-965F-5EEC94FB65E9}" type="pres">
      <dgm:prSet presAssocID="{C08EDB88-DDF6-4D55-BD78-11C430E081F9}" presName="parTx" presStyleLbl="revTx" presStyleIdx="4" presStyleCnt="5">
        <dgm:presLayoutVars>
          <dgm:chMax val="0"/>
          <dgm:chPref val="0"/>
        </dgm:presLayoutVars>
      </dgm:prSet>
      <dgm:spPr/>
    </dgm:pt>
  </dgm:ptLst>
  <dgm:cxnLst>
    <dgm:cxn modelId="{9007FC0B-3585-4DDD-960A-2A42D567953A}" type="presOf" srcId="{25B3CE4B-F426-4E0A-8BFD-B91BEBA8F378}" destId="{591C7847-CEC6-449A-A8E0-6FDEC0439B5D}" srcOrd="0" destOrd="0" presId="urn:microsoft.com/office/officeart/2018/2/layout/IconVerticalSolidList"/>
    <dgm:cxn modelId="{805D9E21-19B4-4AC4-9424-7C0737EC3D33}" type="presOf" srcId="{1FDA090D-5C5E-4ED6-A6D9-5D373F02F045}" destId="{D0048D64-52EC-4450-A29B-DBC140694E44}" srcOrd="0" destOrd="0" presId="urn:microsoft.com/office/officeart/2018/2/layout/IconVerticalSolidList"/>
    <dgm:cxn modelId="{E1768A61-DBBF-4B73-B8A5-8139D6298DA1}" srcId="{51476427-041D-45CA-89BA-B23FCC4B541D}" destId="{1FDA090D-5C5E-4ED6-A6D9-5D373F02F045}" srcOrd="0" destOrd="0" parTransId="{DE9B046B-B527-4B48-9B0B-4506C8F493D5}" sibTransId="{C45921DB-4BDE-4E94-A912-8FBDA225074D}"/>
    <dgm:cxn modelId="{DC50526D-25B2-485F-8FA7-8261B6598C04}" srcId="{51476427-041D-45CA-89BA-B23FCC4B541D}" destId="{3EE8C0AE-E03D-4617-9C33-76EA5E7AA374}" srcOrd="3" destOrd="0" parTransId="{BB3242EB-CD88-4FA5-BB85-166A3AB81A35}" sibTransId="{B8D29640-78D3-436B-BE42-9EAA888FF00F}"/>
    <dgm:cxn modelId="{5D0589A3-83D6-40F2-BCD1-12058036CA84}" type="presOf" srcId="{6C871E6C-5C5A-4074-80C2-AA579F501FB8}" destId="{C9BFCA73-31A7-4544-84F8-1DAA91DCFB02}" srcOrd="0" destOrd="0" presId="urn:microsoft.com/office/officeart/2018/2/layout/IconVerticalSolidList"/>
    <dgm:cxn modelId="{1C21DFA4-A5A7-4939-8999-AAD9B92316DF}" srcId="{51476427-041D-45CA-89BA-B23FCC4B541D}" destId="{6C871E6C-5C5A-4074-80C2-AA579F501FB8}" srcOrd="1" destOrd="0" parTransId="{78DCA0D0-F15B-46C6-A04F-59054CC0F6E0}" sibTransId="{28B7C427-D685-46CB-A223-442F89713DBC}"/>
    <dgm:cxn modelId="{DDB26FAB-EDD9-43C0-BDAA-046A28DDC032}" srcId="{51476427-041D-45CA-89BA-B23FCC4B541D}" destId="{25B3CE4B-F426-4E0A-8BFD-B91BEBA8F378}" srcOrd="2" destOrd="0" parTransId="{29AC287D-F482-4F22-A76C-B7B162EE5B60}" sibTransId="{964B3034-CBAD-48B7-9C3E-316929DF9218}"/>
    <dgm:cxn modelId="{696680C6-46B1-4F24-A4F8-CFE8BA5E7AAA}" srcId="{51476427-041D-45CA-89BA-B23FCC4B541D}" destId="{C08EDB88-DDF6-4D55-BD78-11C430E081F9}" srcOrd="4" destOrd="0" parTransId="{C63453E1-04C9-4AAF-BB84-81A51ED2B32E}" sibTransId="{E324482A-B50E-4F51-928B-EE78940B51C8}"/>
    <dgm:cxn modelId="{B3DDCAC6-781D-4B9D-B876-B1F290EE6622}" type="presOf" srcId="{3EE8C0AE-E03D-4617-9C33-76EA5E7AA374}" destId="{3BBC1D7F-36C6-4D8D-8A2B-ABE8CED26A18}" srcOrd="0" destOrd="0" presId="urn:microsoft.com/office/officeart/2018/2/layout/IconVerticalSolidList"/>
    <dgm:cxn modelId="{FD5784D0-2E42-4139-9589-9CC467408FD9}" type="presOf" srcId="{C08EDB88-DDF6-4D55-BD78-11C430E081F9}" destId="{732AB4FB-179B-4BBC-965F-5EEC94FB65E9}" srcOrd="0" destOrd="0" presId="urn:microsoft.com/office/officeart/2018/2/layout/IconVerticalSolidList"/>
    <dgm:cxn modelId="{B6851FEF-1CF8-4CBF-A158-B9B457589CAC}" type="presOf" srcId="{51476427-041D-45CA-89BA-B23FCC4B541D}" destId="{3D59CD9C-767D-4D64-B268-044E826F057E}" srcOrd="0" destOrd="0" presId="urn:microsoft.com/office/officeart/2018/2/layout/IconVerticalSolidList"/>
    <dgm:cxn modelId="{596FE42A-36B0-44FF-9BDB-E26458BF725F}" type="presParOf" srcId="{3D59CD9C-767D-4D64-B268-044E826F057E}" destId="{F0481554-02B1-4FDF-8419-8B4920846749}" srcOrd="0" destOrd="0" presId="urn:microsoft.com/office/officeart/2018/2/layout/IconVerticalSolidList"/>
    <dgm:cxn modelId="{273C6F19-5954-4373-85A4-DB37D3735F4C}" type="presParOf" srcId="{F0481554-02B1-4FDF-8419-8B4920846749}" destId="{DAF2C734-F23E-48A8-80EB-028AF4EEC74E}" srcOrd="0" destOrd="0" presId="urn:microsoft.com/office/officeart/2018/2/layout/IconVerticalSolidList"/>
    <dgm:cxn modelId="{C56FAE8D-241B-44BE-818E-F4542ACBEFF7}" type="presParOf" srcId="{F0481554-02B1-4FDF-8419-8B4920846749}" destId="{9EF3BC3F-10FD-4F50-B195-F75C285D9700}" srcOrd="1" destOrd="0" presId="urn:microsoft.com/office/officeart/2018/2/layout/IconVerticalSolidList"/>
    <dgm:cxn modelId="{D25BD8ED-0F06-4913-8185-028CB1AF4894}" type="presParOf" srcId="{F0481554-02B1-4FDF-8419-8B4920846749}" destId="{6621642E-C458-4433-B540-47809087AF26}" srcOrd="2" destOrd="0" presId="urn:microsoft.com/office/officeart/2018/2/layout/IconVerticalSolidList"/>
    <dgm:cxn modelId="{22F7441A-BDA3-44E9-90D0-1D38573AB584}" type="presParOf" srcId="{F0481554-02B1-4FDF-8419-8B4920846749}" destId="{D0048D64-52EC-4450-A29B-DBC140694E44}" srcOrd="3" destOrd="0" presId="urn:microsoft.com/office/officeart/2018/2/layout/IconVerticalSolidList"/>
    <dgm:cxn modelId="{7CAB3DA9-488F-4646-8613-969F542096C9}" type="presParOf" srcId="{3D59CD9C-767D-4D64-B268-044E826F057E}" destId="{113418B8-C69F-42FD-8C13-464F478BEC34}" srcOrd="1" destOrd="0" presId="urn:microsoft.com/office/officeart/2018/2/layout/IconVerticalSolidList"/>
    <dgm:cxn modelId="{9F276CFC-A254-4A95-AEE1-F5408E97569C}" type="presParOf" srcId="{3D59CD9C-767D-4D64-B268-044E826F057E}" destId="{FE553A8D-1DAC-45F9-98F0-74A018811F9C}" srcOrd="2" destOrd="0" presId="urn:microsoft.com/office/officeart/2018/2/layout/IconVerticalSolidList"/>
    <dgm:cxn modelId="{3CA55661-452F-4C1A-8170-B6211F110B29}" type="presParOf" srcId="{FE553A8D-1DAC-45F9-98F0-74A018811F9C}" destId="{06895B50-DD8D-4F98-9F8C-932B2A5F120F}" srcOrd="0" destOrd="0" presId="urn:microsoft.com/office/officeart/2018/2/layout/IconVerticalSolidList"/>
    <dgm:cxn modelId="{A51CEF93-52DF-41B1-80CF-AC9FD973ED4C}" type="presParOf" srcId="{FE553A8D-1DAC-45F9-98F0-74A018811F9C}" destId="{9E98067F-68D3-4191-A49A-D422E3505FDD}" srcOrd="1" destOrd="0" presId="urn:microsoft.com/office/officeart/2018/2/layout/IconVerticalSolidList"/>
    <dgm:cxn modelId="{8254BBE0-E78B-44DD-AD7D-5EA00FE7C305}" type="presParOf" srcId="{FE553A8D-1DAC-45F9-98F0-74A018811F9C}" destId="{4204563B-394E-4FC1-A5B2-BFA010298C0F}" srcOrd="2" destOrd="0" presId="urn:microsoft.com/office/officeart/2018/2/layout/IconVerticalSolidList"/>
    <dgm:cxn modelId="{F2C37757-2C30-4F86-A453-CBC186930332}" type="presParOf" srcId="{FE553A8D-1DAC-45F9-98F0-74A018811F9C}" destId="{C9BFCA73-31A7-4544-84F8-1DAA91DCFB02}" srcOrd="3" destOrd="0" presId="urn:microsoft.com/office/officeart/2018/2/layout/IconVerticalSolidList"/>
    <dgm:cxn modelId="{98171E44-CA50-454A-9F97-70F5FA63CB3C}" type="presParOf" srcId="{3D59CD9C-767D-4D64-B268-044E826F057E}" destId="{E72C4864-71EF-42B3-9051-0F4A4BE503BA}" srcOrd="3" destOrd="0" presId="urn:microsoft.com/office/officeart/2018/2/layout/IconVerticalSolidList"/>
    <dgm:cxn modelId="{18F2656D-9087-4925-989F-10751BFCB3C0}" type="presParOf" srcId="{3D59CD9C-767D-4D64-B268-044E826F057E}" destId="{40814D82-5A62-473C-A963-E9AFE122BD21}" srcOrd="4" destOrd="0" presId="urn:microsoft.com/office/officeart/2018/2/layout/IconVerticalSolidList"/>
    <dgm:cxn modelId="{D0D28890-152E-4EB9-848D-63870BE987F1}" type="presParOf" srcId="{40814D82-5A62-473C-A963-E9AFE122BD21}" destId="{0C368518-48B4-4168-8C55-BAFEBDD98999}" srcOrd="0" destOrd="0" presId="urn:microsoft.com/office/officeart/2018/2/layout/IconVerticalSolidList"/>
    <dgm:cxn modelId="{CCC65F7A-C1E2-4FA2-A692-5B1587DAD8D4}" type="presParOf" srcId="{40814D82-5A62-473C-A963-E9AFE122BD21}" destId="{34F3A5BC-C537-41A2-AABA-A1AE08BA9E51}" srcOrd="1" destOrd="0" presId="urn:microsoft.com/office/officeart/2018/2/layout/IconVerticalSolidList"/>
    <dgm:cxn modelId="{8AFE929F-AE6A-4D26-A8F8-DBB9100806E3}" type="presParOf" srcId="{40814D82-5A62-473C-A963-E9AFE122BD21}" destId="{4ED94D6C-097C-4B96-AAA7-F88A6F3A9765}" srcOrd="2" destOrd="0" presId="urn:microsoft.com/office/officeart/2018/2/layout/IconVerticalSolidList"/>
    <dgm:cxn modelId="{39705886-8C3C-4EAB-A786-26829869D2E9}" type="presParOf" srcId="{40814D82-5A62-473C-A963-E9AFE122BD21}" destId="{591C7847-CEC6-449A-A8E0-6FDEC0439B5D}" srcOrd="3" destOrd="0" presId="urn:microsoft.com/office/officeart/2018/2/layout/IconVerticalSolidList"/>
    <dgm:cxn modelId="{DA20F6D4-F212-4CE4-BDBD-B5E6F630E4FB}" type="presParOf" srcId="{3D59CD9C-767D-4D64-B268-044E826F057E}" destId="{264639D2-EAB1-4546-B517-9932A056D8CB}" srcOrd="5" destOrd="0" presId="urn:microsoft.com/office/officeart/2018/2/layout/IconVerticalSolidList"/>
    <dgm:cxn modelId="{BC9142AC-8DF7-498B-84F0-670E7B1558E5}" type="presParOf" srcId="{3D59CD9C-767D-4D64-B268-044E826F057E}" destId="{174AB66B-F7D0-4CC3-8AAD-BB550906F5DE}" srcOrd="6" destOrd="0" presId="urn:microsoft.com/office/officeart/2018/2/layout/IconVerticalSolidList"/>
    <dgm:cxn modelId="{BEF9378A-48EE-4361-8662-16D9012F6034}" type="presParOf" srcId="{174AB66B-F7D0-4CC3-8AAD-BB550906F5DE}" destId="{7157F914-899B-4EC8-81B7-B9D131AB0D28}" srcOrd="0" destOrd="0" presId="urn:microsoft.com/office/officeart/2018/2/layout/IconVerticalSolidList"/>
    <dgm:cxn modelId="{81BF0614-F92E-40C0-82B8-6AA98785B8E8}" type="presParOf" srcId="{174AB66B-F7D0-4CC3-8AAD-BB550906F5DE}" destId="{708B2983-80B4-49D2-A92C-45A965892E0B}" srcOrd="1" destOrd="0" presId="urn:microsoft.com/office/officeart/2018/2/layout/IconVerticalSolidList"/>
    <dgm:cxn modelId="{CEB92966-F82D-4AFB-9E77-75BCF37D0958}" type="presParOf" srcId="{174AB66B-F7D0-4CC3-8AAD-BB550906F5DE}" destId="{1E480D2E-2994-4AC7-A92B-4D5656C59C15}" srcOrd="2" destOrd="0" presId="urn:microsoft.com/office/officeart/2018/2/layout/IconVerticalSolidList"/>
    <dgm:cxn modelId="{81F82E1B-BC12-43CD-A024-72D7373D0D35}" type="presParOf" srcId="{174AB66B-F7D0-4CC3-8AAD-BB550906F5DE}" destId="{3BBC1D7F-36C6-4D8D-8A2B-ABE8CED26A18}" srcOrd="3" destOrd="0" presId="urn:microsoft.com/office/officeart/2018/2/layout/IconVerticalSolidList"/>
    <dgm:cxn modelId="{36FF3681-156D-4D52-8C34-94435457E050}" type="presParOf" srcId="{3D59CD9C-767D-4D64-B268-044E826F057E}" destId="{FE7D1EF2-92A2-45C7-B56E-A2F98307D4CA}" srcOrd="7" destOrd="0" presId="urn:microsoft.com/office/officeart/2018/2/layout/IconVerticalSolidList"/>
    <dgm:cxn modelId="{B5682784-6735-4706-ACA0-AD6D309E59CD}" type="presParOf" srcId="{3D59CD9C-767D-4D64-B268-044E826F057E}" destId="{D1433A11-5519-4323-A129-22799FD8C940}" srcOrd="8" destOrd="0" presId="urn:microsoft.com/office/officeart/2018/2/layout/IconVerticalSolidList"/>
    <dgm:cxn modelId="{A49D2704-8F04-4026-870B-0A8C2FFF9116}" type="presParOf" srcId="{D1433A11-5519-4323-A129-22799FD8C940}" destId="{7B0D2E5E-ABBB-46B4-BE54-54707A626834}" srcOrd="0" destOrd="0" presId="urn:microsoft.com/office/officeart/2018/2/layout/IconVerticalSolidList"/>
    <dgm:cxn modelId="{05D86571-4D99-478F-9E52-5D6827C9AC60}" type="presParOf" srcId="{D1433A11-5519-4323-A129-22799FD8C940}" destId="{09276628-1CE4-45E7-9C5C-2A4622981014}" srcOrd="1" destOrd="0" presId="urn:microsoft.com/office/officeart/2018/2/layout/IconVerticalSolidList"/>
    <dgm:cxn modelId="{C8CF2132-EA4C-4830-AE26-77AA8DB5E526}" type="presParOf" srcId="{D1433A11-5519-4323-A129-22799FD8C940}" destId="{8B5DCB7A-C1B3-4EB9-A7D3-6EFF2284030B}" srcOrd="2" destOrd="0" presId="urn:microsoft.com/office/officeart/2018/2/layout/IconVerticalSolidList"/>
    <dgm:cxn modelId="{2C1B010D-487B-407A-AF34-EDDF754DFE5B}" type="presParOf" srcId="{D1433A11-5519-4323-A129-22799FD8C940}" destId="{732AB4FB-179B-4BBC-965F-5EEC94FB65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07DCC-1EAE-4F49-9258-0531714B2FD2}">
      <dsp:nvSpPr>
        <dsp:cNvPr id="0" name=""/>
        <dsp:cNvSpPr/>
      </dsp:nvSpPr>
      <dsp:spPr>
        <a:xfrm>
          <a:off x="0" y="10149"/>
          <a:ext cx="16945582" cy="1454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dirty="0"/>
            <a:t>Notre section locale relève du SSG qui représente les membres de l'AFPC de la région d'Ottawa/Gatineau travaillant à Services publics et approvisionnements Canada (SPAC), et </a:t>
          </a:r>
          <a:r>
            <a:rPr lang="en-CA" sz="2600" kern="1200" dirty="0" err="1"/>
            <a:t>couvre</a:t>
          </a:r>
          <a:r>
            <a:rPr lang="en-CA" sz="2600" kern="1200" dirty="0"/>
            <a:t> les branches </a:t>
          </a:r>
          <a:r>
            <a:rPr lang="en-CA" sz="2600" kern="1200" dirty="0" err="1"/>
            <a:t>suivantes</a:t>
          </a:r>
          <a:r>
            <a:rPr lang="en-US" sz="2600" kern="1200" dirty="0"/>
            <a:t>:</a:t>
          </a:r>
        </a:p>
      </dsp:txBody>
      <dsp:txXfrm>
        <a:off x="71001" y="81150"/>
        <a:ext cx="16803580" cy="1312454"/>
      </dsp:txXfrm>
    </dsp:sp>
    <dsp:sp modelId="{425D1102-38BC-45C8-96F6-A15B90A92549}">
      <dsp:nvSpPr>
        <dsp:cNvPr id="0" name=""/>
        <dsp:cNvSpPr/>
      </dsp:nvSpPr>
      <dsp:spPr>
        <a:xfrm>
          <a:off x="0" y="1464605"/>
          <a:ext cx="16945582"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0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b="0" i="0" kern="1200" dirty="0">
              <a:solidFill>
                <a:schemeClr val="bg1"/>
              </a:solidFill>
            </a:rPr>
            <a:t>Direction de l'approvisionnement de la défense et de la marine</a:t>
          </a:r>
          <a:endParaRPr lang="en-US" sz="2000" kern="1200" dirty="0">
            <a:solidFill>
              <a:schemeClr val="bg1"/>
            </a:solidFill>
          </a:endParaRPr>
        </a:p>
        <a:p>
          <a:pPr marL="228600" lvl="1" indent="-228600" algn="l" defTabSz="889000">
            <a:lnSpc>
              <a:spcPct val="90000"/>
            </a:lnSpc>
            <a:spcBef>
              <a:spcPct val="0"/>
            </a:spcBef>
            <a:spcAft>
              <a:spcPct val="20000"/>
            </a:spcAft>
            <a:buChar char="•"/>
          </a:pPr>
          <a:r>
            <a:rPr lang="en-CA" sz="2000" b="0" i="0" kern="1200" dirty="0">
              <a:solidFill>
                <a:schemeClr val="bg1"/>
              </a:solidFill>
            </a:rPr>
            <a:t>Direction des services </a:t>
          </a:r>
          <a:r>
            <a:rPr lang="en-CA" sz="2000" b="0" i="0" kern="1200" dirty="0" err="1">
              <a:solidFill>
                <a:schemeClr val="bg1"/>
              </a:solidFill>
            </a:rPr>
            <a:t>numériques</a:t>
          </a:r>
          <a:endParaRPr lang="en-US" sz="2000" kern="1200" dirty="0">
            <a:solidFill>
              <a:schemeClr val="bg1"/>
            </a:solidFill>
          </a:endParaRPr>
        </a:p>
        <a:p>
          <a:pPr marL="228600" lvl="1" indent="-228600" algn="l" defTabSz="889000">
            <a:lnSpc>
              <a:spcPct val="90000"/>
            </a:lnSpc>
            <a:spcBef>
              <a:spcPct val="0"/>
            </a:spcBef>
            <a:spcAft>
              <a:spcPct val="20000"/>
            </a:spcAft>
            <a:buChar char="•"/>
          </a:pPr>
          <a:r>
            <a:rPr lang="en-CA" sz="2000" b="0" i="0" kern="1200" dirty="0"/>
            <a:t>Direction des services </a:t>
          </a:r>
          <a:r>
            <a:rPr lang="en-CA" sz="2000" b="0" i="0" kern="1200" dirty="0" err="1"/>
            <a:t>juridiques</a:t>
          </a:r>
          <a:endParaRPr lang="en-US" sz="2000" kern="1200" dirty="0"/>
        </a:p>
        <a:p>
          <a:pPr marL="228600" lvl="1" indent="-228600" algn="l" defTabSz="889000">
            <a:lnSpc>
              <a:spcPct val="90000"/>
            </a:lnSpc>
            <a:spcBef>
              <a:spcPct val="0"/>
            </a:spcBef>
            <a:spcAft>
              <a:spcPct val="20000"/>
            </a:spcAft>
            <a:buChar char="•"/>
          </a:pPr>
          <a:r>
            <a:rPr lang="en-CA" sz="2000" b="0" i="0" kern="1200" dirty="0"/>
            <a:t>Direction </a:t>
          </a:r>
          <a:r>
            <a:rPr lang="en-CA" sz="2000" b="0" i="0" kern="1200" dirty="0" err="1"/>
            <a:t>générale</a:t>
          </a:r>
          <a:r>
            <a:rPr lang="en-CA" sz="2000" b="0" i="0" kern="1200" dirty="0"/>
            <a:t> des </a:t>
          </a:r>
          <a:r>
            <a:rPr lang="en-CA" sz="2000" b="0" i="0" kern="1200" dirty="0" err="1"/>
            <a:t>approvisionnements</a:t>
          </a:r>
          <a:endParaRPr lang="en-US" sz="2000" kern="1200" dirty="0"/>
        </a:p>
        <a:p>
          <a:pPr marL="228600" lvl="1" indent="-228600" algn="l" defTabSz="889000">
            <a:lnSpc>
              <a:spcPct val="90000"/>
            </a:lnSpc>
            <a:spcBef>
              <a:spcPct val="0"/>
            </a:spcBef>
            <a:spcAft>
              <a:spcPct val="20000"/>
            </a:spcAft>
            <a:buChar char="•"/>
          </a:pPr>
          <a:r>
            <a:rPr lang="fr-FR" sz="2000" b="0" i="0" kern="1200" dirty="0"/>
            <a:t>Direction de la surveillance ministérielle</a:t>
          </a:r>
          <a:endParaRPr lang="en-US" sz="2000" kern="1200" dirty="0"/>
        </a:p>
        <a:p>
          <a:pPr marL="228600" lvl="1" indent="-228600" algn="l" defTabSz="889000">
            <a:lnSpc>
              <a:spcPct val="90000"/>
            </a:lnSpc>
            <a:spcBef>
              <a:spcPct val="0"/>
            </a:spcBef>
            <a:spcAft>
              <a:spcPct val="20000"/>
            </a:spcAft>
            <a:buChar char="•"/>
          </a:pPr>
          <a:r>
            <a:rPr lang="en-CA" sz="2000" b="0" i="0" kern="1200" dirty="0"/>
            <a:t>Direction des services </a:t>
          </a:r>
          <a:r>
            <a:rPr lang="en-CA" sz="2000" b="0" i="0" kern="1200" dirty="0" err="1"/>
            <a:t>intégrés</a:t>
          </a:r>
          <a:endParaRPr lang="en-US" sz="2000" kern="1200" dirty="0"/>
        </a:p>
      </dsp:txBody>
      <dsp:txXfrm>
        <a:off x="0" y="1464605"/>
        <a:ext cx="16945582" cy="2098980"/>
      </dsp:txXfrm>
    </dsp:sp>
    <dsp:sp modelId="{DBBC613A-C497-4595-B7FB-CBFB646161CB}">
      <dsp:nvSpPr>
        <dsp:cNvPr id="0" name=""/>
        <dsp:cNvSpPr/>
      </dsp:nvSpPr>
      <dsp:spPr>
        <a:xfrm>
          <a:off x="0" y="3563585"/>
          <a:ext cx="16945582" cy="1454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dirty="0"/>
            <a:t>La section locale remplit trois fonctions importantes sur le lieu de travail. Ces fonctions sont nécessaires pour créer une présence syndicale forte et efficace sur le lieu de travail.</a:t>
          </a:r>
          <a:endParaRPr lang="en-US" sz="2600" kern="1200" dirty="0"/>
        </a:p>
      </dsp:txBody>
      <dsp:txXfrm>
        <a:off x="71001" y="3634586"/>
        <a:ext cx="16803580" cy="1312454"/>
      </dsp:txXfrm>
    </dsp:sp>
    <dsp:sp modelId="{495A4EA5-AE55-4A49-ABE5-212EBE3B160E}">
      <dsp:nvSpPr>
        <dsp:cNvPr id="0" name=""/>
        <dsp:cNvSpPr/>
      </dsp:nvSpPr>
      <dsp:spPr>
        <a:xfrm>
          <a:off x="0" y="5018042"/>
          <a:ext cx="16945582"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0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kern="1200" dirty="0"/>
            <a:t>Elle assure la représentation sur le lieu de travail des travailleuses et travailleurs couverts par les conventions collectives de l'AFPC (y compris la représentation en cas de grief et la représentation globale des membres dans les forums syndicaux-patronaux).</a:t>
          </a:r>
          <a:endParaRPr lang="en-US" sz="2000" kern="1200" dirty="0"/>
        </a:p>
        <a:p>
          <a:pPr marL="228600" lvl="1" indent="-228600" algn="l" defTabSz="889000">
            <a:lnSpc>
              <a:spcPct val="90000"/>
            </a:lnSpc>
            <a:spcBef>
              <a:spcPct val="0"/>
            </a:spcBef>
            <a:spcAft>
              <a:spcPct val="20000"/>
            </a:spcAft>
            <a:buChar char="•"/>
          </a:pPr>
          <a:r>
            <a:rPr lang="fr-FR" sz="2000" kern="1200" dirty="0"/>
            <a:t>Elle assure la direction politique des membres.</a:t>
          </a:r>
          <a:endParaRPr lang="en-US" sz="2000" kern="1200" dirty="0"/>
        </a:p>
        <a:p>
          <a:pPr marL="228600" lvl="1" indent="-228600" algn="l" defTabSz="889000">
            <a:lnSpc>
              <a:spcPct val="90000"/>
            </a:lnSpc>
            <a:spcBef>
              <a:spcPct val="0"/>
            </a:spcBef>
            <a:spcAft>
              <a:spcPct val="20000"/>
            </a:spcAft>
            <a:buChar char="•"/>
          </a:pPr>
          <a:r>
            <a:rPr lang="fr-FR" sz="2000" kern="1200" dirty="0"/>
            <a:t>Il fournit une orientation au syndicat en veillant à ce que les préoccupations et les problèmes de la section locale soient soulevés.</a:t>
          </a:r>
          <a:endParaRPr lang="en-US" sz="2000" kern="1200" dirty="0"/>
        </a:p>
      </dsp:txBody>
      <dsp:txXfrm>
        <a:off x="0" y="5018042"/>
        <a:ext cx="16945582" cy="1318590"/>
      </dsp:txXfrm>
    </dsp:sp>
    <dsp:sp modelId="{18C1C6FA-85EC-49EC-9C50-8C0E445B16FF}">
      <dsp:nvSpPr>
        <dsp:cNvPr id="0" name=""/>
        <dsp:cNvSpPr/>
      </dsp:nvSpPr>
      <dsp:spPr>
        <a:xfrm>
          <a:off x="0" y="6336632"/>
          <a:ext cx="16945582" cy="1454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dirty="0"/>
            <a:t>L'équipe dirigeante de votre section locale est élue par vous lors de l'assemblée générale annuelle qui se tient fin février/début mars. Pour plus d'informations sur l'exécutif actuel, cliquez ici : </a:t>
          </a:r>
          <a:r>
            <a:rPr lang="en-US" sz="2600" kern="1200" dirty="0">
              <a:hlinkClick xmlns:r="http://schemas.openxmlformats.org/officeDocument/2006/relationships" r:id="rId1"/>
            </a:rPr>
            <a:t>https://gsu-ssg.com/fr/sections-locales/capitale-nationale/section-locale-70055-approvisionnements-ottawa-gatineau</a:t>
          </a:r>
          <a:endParaRPr lang="en-US" sz="2600" kern="1200" dirty="0"/>
        </a:p>
      </dsp:txBody>
      <dsp:txXfrm>
        <a:off x="71001" y="6407633"/>
        <a:ext cx="16803580" cy="1312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2C734-F23E-48A8-80EB-028AF4EEC74E}">
      <dsp:nvSpPr>
        <dsp:cNvPr id="0" name=""/>
        <dsp:cNvSpPr/>
      </dsp:nvSpPr>
      <dsp:spPr>
        <a:xfrm>
          <a:off x="0" y="5101"/>
          <a:ext cx="15829176" cy="1086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3BC3F-10FD-4F50-B195-F75C285D9700}">
      <dsp:nvSpPr>
        <dsp:cNvPr id="0" name=""/>
        <dsp:cNvSpPr/>
      </dsp:nvSpPr>
      <dsp:spPr>
        <a:xfrm>
          <a:off x="328728" y="249610"/>
          <a:ext cx="597687" cy="59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48D64-52EC-4450-A29B-DBC140694E44}">
      <dsp:nvSpPr>
        <dsp:cNvPr id="0" name=""/>
        <dsp:cNvSpPr/>
      </dsp:nvSpPr>
      <dsp:spPr>
        <a:xfrm>
          <a:off x="1255143" y="5101"/>
          <a:ext cx="14574032" cy="108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10" tIns="115010" rIns="115010" bIns="115010" numCol="1" spcCol="1270" anchor="ctr" anchorCtr="0">
          <a:noAutofit/>
        </a:bodyPr>
        <a:lstStyle/>
        <a:p>
          <a:pPr marL="0" lvl="0" indent="0" algn="l" defTabSz="844550">
            <a:lnSpc>
              <a:spcPct val="100000"/>
            </a:lnSpc>
            <a:spcBef>
              <a:spcPct val="0"/>
            </a:spcBef>
            <a:spcAft>
              <a:spcPct val="35000"/>
            </a:spcAft>
            <a:buNone/>
          </a:pPr>
          <a:r>
            <a:rPr lang="fr-FR" sz="1900" kern="1200" dirty="0"/>
            <a:t>La section locale protège, maintient et fait progresser les intérêts des membres relevant de sa compétence.</a:t>
          </a:r>
          <a:endParaRPr lang="en-US" sz="1900" kern="1200" dirty="0"/>
        </a:p>
      </dsp:txBody>
      <dsp:txXfrm>
        <a:off x="1255143" y="5101"/>
        <a:ext cx="14574032" cy="1086704"/>
      </dsp:txXfrm>
    </dsp:sp>
    <dsp:sp modelId="{06895B50-DD8D-4F98-9F8C-932B2A5F120F}">
      <dsp:nvSpPr>
        <dsp:cNvPr id="0" name=""/>
        <dsp:cNvSpPr/>
      </dsp:nvSpPr>
      <dsp:spPr>
        <a:xfrm>
          <a:off x="0" y="1363482"/>
          <a:ext cx="15829176" cy="1086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8067F-68D3-4191-A49A-D422E3505FDD}">
      <dsp:nvSpPr>
        <dsp:cNvPr id="0" name=""/>
        <dsp:cNvSpPr/>
      </dsp:nvSpPr>
      <dsp:spPr>
        <a:xfrm>
          <a:off x="328728" y="1607990"/>
          <a:ext cx="597687" cy="59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FCA73-31A7-4544-84F8-1DAA91DCFB02}">
      <dsp:nvSpPr>
        <dsp:cNvPr id="0" name=""/>
        <dsp:cNvSpPr/>
      </dsp:nvSpPr>
      <dsp:spPr>
        <a:xfrm>
          <a:off x="1255143" y="1363482"/>
          <a:ext cx="14574032" cy="108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10" tIns="115010" rIns="115010" bIns="115010" numCol="1" spcCol="1270" anchor="ctr" anchorCtr="0">
          <a:noAutofit/>
        </a:bodyPr>
        <a:lstStyle/>
        <a:p>
          <a:pPr marL="0" lvl="0" indent="0" algn="l" defTabSz="844550">
            <a:lnSpc>
              <a:spcPct val="100000"/>
            </a:lnSpc>
            <a:spcBef>
              <a:spcPct val="0"/>
            </a:spcBef>
            <a:spcAft>
              <a:spcPct val="35000"/>
            </a:spcAft>
            <a:buNone/>
          </a:pPr>
          <a:r>
            <a:rPr lang="fr-FR" sz="1900" kern="1200" dirty="0"/>
            <a:t>La présente section locale souscrit sans condition aux Statuts de l'AFPC, aux Règlements du SSG et aux Règlements de la présente section locale et les accepte comme documents directeurs.</a:t>
          </a:r>
          <a:endParaRPr lang="en-US" sz="1900" kern="1200" dirty="0"/>
        </a:p>
      </dsp:txBody>
      <dsp:txXfrm>
        <a:off x="1255143" y="1363482"/>
        <a:ext cx="14574032" cy="1086704"/>
      </dsp:txXfrm>
    </dsp:sp>
    <dsp:sp modelId="{0C368518-48B4-4168-8C55-BAFEBDD98999}">
      <dsp:nvSpPr>
        <dsp:cNvPr id="0" name=""/>
        <dsp:cNvSpPr/>
      </dsp:nvSpPr>
      <dsp:spPr>
        <a:xfrm>
          <a:off x="0" y="2721862"/>
          <a:ext cx="15829176" cy="1086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3A5BC-C537-41A2-AABA-A1AE08BA9E51}">
      <dsp:nvSpPr>
        <dsp:cNvPr id="0" name=""/>
        <dsp:cNvSpPr/>
      </dsp:nvSpPr>
      <dsp:spPr>
        <a:xfrm>
          <a:off x="328728" y="2966370"/>
          <a:ext cx="597687" cy="597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C7847-CEC6-449A-A8E0-6FDEC0439B5D}">
      <dsp:nvSpPr>
        <dsp:cNvPr id="0" name=""/>
        <dsp:cNvSpPr/>
      </dsp:nvSpPr>
      <dsp:spPr>
        <a:xfrm>
          <a:off x="1255143" y="2721862"/>
          <a:ext cx="14574032" cy="108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10" tIns="115010" rIns="115010" bIns="115010" numCol="1" spcCol="1270" anchor="ctr" anchorCtr="0">
          <a:noAutofit/>
        </a:bodyPr>
        <a:lstStyle/>
        <a:p>
          <a:pPr marL="0" lvl="0" indent="0" algn="l" defTabSz="844550">
            <a:lnSpc>
              <a:spcPct val="100000"/>
            </a:lnSpc>
            <a:spcBef>
              <a:spcPct val="0"/>
            </a:spcBef>
            <a:spcAft>
              <a:spcPct val="35000"/>
            </a:spcAft>
            <a:buNone/>
          </a:pPr>
          <a:r>
            <a:rPr lang="fr-FR" sz="1900" kern="1200" dirty="0"/>
            <a:t>La section locale est habilitée à traiter avec les représentants de la direction dans leur localité sur les questions touchant aux intérêts des membres.</a:t>
          </a:r>
          <a:endParaRPr lang="en-US" sz="1900" kern="1200" dirty="0"/>
        </a:p>
      </dsp:txBody>
      <dsp:txXfrm>
        <a:off x="1255143" y="2721862"/>
        <a:ext cx="14574032" cy="1086704"/>
      </dsp:txXfrm>
    </dsp:sp>
    <dsp:sp modelId="{7157F914-899B-4EC8-81B7-B9D131AB0D28}">
      <dsp:nvSpPr>
        <dsp:cNvPr id="0" name=""/>
        <dsp:cNvSpPr/>
      </dsp:nvSpPr>
      <dsp:spPr>
        <a:xfrm>
          <a:off x="0" y="4080242"/>
          <a:ext cx="15829176" cy="1086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B2983-80B4-49D2-A92C-45A965892E0B}">
      <dsp:nvSpPr>
        <dsp:cNvPr id="0" name=""/>
        <dsp:cNvSpPr/>
      </dsp:nvSpPr>
      <dsp:spPr>
        <a:xfrm>
          <a:off x="328728" y="4324751"/>
          <a:ext cx="597687" cy="5976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C1D7F-36C6-4D8D-8A2B-ABE8CED26A18}">
      <dsp:nvSpPr>
        <dsp:cNvPr id="0" name=""/>
        <dsp:cNvSpPr/>
      </dsp:nvSpPr>
      <dsp:spPr>
        <a:xfrm>
          <a:off x="1255143" y="4080242"/>
          <a:ext cx="14574032" cy="108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10" tIns="115010" rIns="115010" bIns="115010" numCol="1" spcCol="1270" anchor="ctr" anchorCtr="0">
          <a:noAutofit/>
        </a:bodyPr>
        <a:lstStyle/>
        <a:p>
          <a:pPr marL="0" lvl="0" indent="0" algn="l" defTabSz="844550">
            <a:lnSpc>
              <a:spcPct val="100000"/>
            </a:lnSpc>
            <a:spcBef>
              <a:spcPct val="0"/>
            </a:spcBef>
            <a:spcAft>
              <a:spcPct val="35000"/>
            </a:spcAft>
            <a:buNone/>
          </a:pPr>
          <a:r>
            <a:rPr lang="fr-FR" sz="1900" kern="1200" dirty="0"/>
            <a:t>La section locale s'efforce de résoudre les problèmes que les membres peuvent rencontrer.</a:t>
          </a:r>
          <a:endParaRPr lang="en-US" sz="1900" kern="1200" dirty="0"/>
        </a:p>
      </dsp:txBody>
      <dsp:txXfrm>
        <a:off x="1255143" y="4080242"/>
        <a:ext cx="14574032" cy="1086704"/>
      </dsp:txXfrm>
    </dsp:sp>
    <dsp:sp modelId="{7B0D2E5E-ABBB-46B4-BE54-54707A626834}">
      <dsp:nvSpPr>
        <dsp:cNvPr id="0" name=""/>
        <dsp:cNvSpPr/>
      </dsp:nvSpPr>
      <dsp:spPr>
        <a:xfrm>
          <a:off x="0" y="5438622"/>
          <a:ext cx="15829176" cy="1086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76628-1CE4-45E7-9C5C-2A4622981014}">
      <dsp:nvSpPr>
        <dsp:cNvPr id="0" name=""/>
        <dsp:cNvSpPr/>
      </dsp:nvSpPr>
      <dsp:spPr>
        <a:xfrm>
          <a:off x="328728" y="5683131"/>
          <a:ext cx="597687" cy="5976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AB4FB-179B-4BBC-965F-5EEC94FB65E9}">
      <dsp:nvSpPr>
        <dsp:cNvPr id="0" name=""/>
        <dsp:cNvSpPr/>
      </dsp:nvSpPr>
      <dsp:spPr>
        <a:xfrm>
          <a:off x="1255143" y="5438622"/>
          <a:ext cx="14574032" cy="108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10" tIns="115010" rIns="115010" bIns="115010" numCol="1" spcCol="1270" anchor="ctr" anchorCtr="0">
          <a:noAutofit/>
        </a:bodyPr>
        <a:lstStyle/>
        <a:p>
          <a:pPr marL="0" lvl="0" indent="0" algn="l" defTabSz="844550">
            <a:lnSpc>
              <a:spcPct val="100000"/>
            </a:lnSpc>
            <a:spcBef>
              <a:spcPct val="0"/>
            </a:spcBef>
            <a:spcAft>
              <a:spcPct val="35000"/>
            </a:spcAft>
            <a:buNone/>
          </a:pPr>
          <a:r>
            <a:rPr lang="fr-FR" sz="1900" kern="1200" dirty="0"/>
            <a:t>La section locale s'efforcera d'abord d'organiser des consultations informelles avant de déposer un grief.</a:t>
          </a:r>
          <a:endParaRPr lang="en-US" sz="1900" kern="1200" dirty="0"/>
        </a:p>
      </dsp:txBody>
      <dsp:txXfrm>
        <a:off x="1255143" y="5438622"/>
        <a:ext cx="14574032" cy="1086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yourself, what local you are from</a:t>
            </a:r>
          </a:p>
          <a:p>
            <a:endParaRPr lang="en-US"/>
          </a:p>
          <a:p>
            <a:r>
              <a:rPr lang="en-US"/>
              <a:t>* Explain why we onboard</a:t>
            </a:r>
          </a:p>
          <a:p>
            <a:endParaRPr lang="en-US"/>
          </a:p>
          <a:p>
            <a:r>
              <a:rPr lang="en-US"/>
              <a:t>* Explain what the presentation is about: learning more about your union.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1FA0-157D-5EF9-D993-A4B2A65F6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156E3-2CB2-49A2-0947-EA8ADB54145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2044B5B-57D5-E97E-5231-A63D7F9832F0}"/>
              </a:ext>
            </a:extLst>
          </p:cNvPr>
          <p:cNvSpPr>
            <a:spLocks noGrp="1"/>
          </p:cNvSpPr>
          <p:nvPr>
            <p:ph type="body" idx="1"/>
          </p:nvPr>
        </p:nvSpPr>
        <p:spPr/>
        <p:txBody>
          <a:bodyPr/>
          <a:lstStyle/>
          <a:p>
            <a:r>
              <a:rPr lang="en-US" dirty="0">
                <a:ea typeface="Calibri"/>
                <a:cs typeface="Calibri"/>
              </a:rPr>
              <a:t>Aperçu local</a:t>
            </a:r>
          </a:p>
        </p:txBody>
      </p:sp>
      <p:sp>
        <p:nvSpPr>
          <p:cNvPr id="4" name="Slide Number Placeholder 3">
            <a:extLst>
              <a:ext uri="{FF2B5EF4-FFF2-40B4-BE49-F238E27FC236}">
                <a16:creationId xmlns:a16="http://schemas.microsoft.com/office/drawing/2014/main" id="{71728073-7A72-680C-A6DA-8E87B8225747}"/>
              </a:ext>
            </a:extLst>
          </p:cNvPr>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95291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20E26-EF19-3FB6-71E9-3681011FB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CA82B-EB7C-D2D3-0464-2B84E774874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37A4456-25E2-62F8-6D39-24525B5A9F6E}"/>
              </a:ext>
            </a:extLst>
          </p:cNvPr>
          <p:cNvSpPr>
            <a:spLocks noGrp="1"/>
          </p:cNvSpPr>
          <p:nvPr>
            <p:ph type="body" idx="1"/>
          </p:nvPr>
        </p:nvSpPr>
        <p:spPr/>
        <p:txBody>
          <a:bodyPr/>
          <a:lstStyle/>
          <a:p>
            <a:pPr>
              <a:lnSpc>
                <a:spcPts val="10199"/>
              </a:lnSpc>
            </a:pPr>
            <a:r>
              <a:rPr lang="fr-FR" sz="1200" dirty="0">
                <a:solidFill>
                  <a:srgbClr val="FFFFFF"/>
                </a:solidFill>
                <a:latin typeface="TT Hoves Bold"/>
                <a:ea typeface="TT Hoves Bold"/>
                <a:cs typeface="TT Hoves Bold"/>
                <a:sym typeface="TT Hoves Bold"/>
              </a:rPr>
              <a:t>Objectifs locaux, autorité et responsabilités </a:t>
            </a:r>
            <a:endParaRPr lang="en-US" sz="1200" dirty="0">
              <a:solidFill>
                <a:srgbClr val="FFFFFF"/>
              </a:solidFill>
              <a:latin typeface="TT Hoves Bold"/>
              <a:ea typeface="TT Hoves Bold"/>
              <a:cs typeface="TT Hoves Bold"/>
              <a:sym typeface="TT Hoves Bold"/>
            </a:endParaRPr>
          </a:p>
        </p:txBody>
      </p:sp>
      <p:sp>
        <p:nvSpPr>
          <p:cNvPr id="4" name="Slide Number Placeholder 3">
            <a:extLst>
              <a:ext uri="{FF2B5EF4-FFF2-40B4-BE49-F238E27FC236}">
                <a16:creationId xmlns:a16="http://schemas.microsoft.com/office/drawing/2014/main" id="{EC2C4968-9996-AE34-8CF6-907B6F8EBB33}"/>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81441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in any local specific ressources (eg. Facebook page)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520983368104058" TargetMode="External"/><Relationship Id="rId2" Type="http://schemas.openxmlformats.org/officeDocument/2006/relationships/hyperlink" Target="https://gsu-ssg.com/fr/sections-locales/capitale-nationale/section-locale-70055-approvisionnements-ottawa-gatinea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hyperlink" Target="mailto:general.inquiries.local70055@gsu-ssg.com"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708610" y="-412494"/>
            <a:ext cx="18562305" cy="8555165"/>
            <a:chOff x="0" y="0"/>
            <a:chExt cx="406400" cy="187305"/>
          </a:xfrm>
        </p:grpSpPr>
        <p:sp>
          <p:nvSpPr>
            <p:cNvPr id="3" name="Freeform 3"/>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9FB546"/>
            </a:solidFill>
          </p:spPr>
          <p:txBody>
            <a:bodyPr/>
            <a:lstStyle/>
            <a:p>
              <a:endParaRPr lang="en-CA"/>
            </a:p>
          </p:txBody>
        </p:sp>
        <p:sp>
          <p:nvSpPr>
            <p:cNvPr id="4" name="TextBox 4"/>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a:grpSpLocks noChangeAspect="1"/>
          </p:cNvGrpSpPr>
          <p:nvPr/>
        </p:nvGrpSpPr>
        <p:grpSpPr>
          <a:xfrm>
            <a:off x="9144000" y="2051466"/>
            <a:ext cx="12503082" cy="10287000"/>
            <a:chOff x="0" y="0"/>
            <a:chExt cx="6184570" cy="5088399"/>
          </a:xfrm>
        </p:grpSpPr>
        <p:sp>
          <p:nvSpPr>
            <p:cNvPr id="6" name="Freeform 6"/>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solidFill>
              <a:srgbClr val="FFFFFF"/>
            </a:solidFill>
          </p:spPr>
          <p:txBody>
            <a:bodyPr/>
            <a:lstStyle/>
            <a:p>
              <a:endParaRPr lang="en-CA"/>
            </a:p>
          </p:txBody>
        </p:sp>
        <p:sp>
          <p:nvSpPr>
            <p:cNvPr id="7" name="Freeform 7"/>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blipFill>
              <a:blip r:embed="rId2"/>
              <a:stretch>
                <a:fillRect t="-13969" b="-13969"/>
              </a:stretch>
            </a:blipFill>
          </p:spPr>
          <p:txBody>
            <a:bodyPr/>
            <a:lstStyle/>
            <a:p>
              <a:endParaRPr lang="en-CA"/>
            </a:p>
          </p:txBody>
        </p:sp>
      </p:grpSp>
      <p:grpSp>
        <p:nvGrpSpPr>
          <p:cNvPr id="8" name="Group 8"/>
          <p:cNvGrpSpPr/>
          <p:nvPr/>
        </p:nvGrpSpPr>
        <p:grpSpPr>
          <a:xfrm>
            <a:off x="9006848" y="6804594"/>
            <a:ext cx="7555842" cy="3482406"/>
            <a:chOff x="0" y="0"/>
            <a:chExt cx="406400" cy="187305"/>
          </a:xfrm>
        </p:grpSpPr>
        <p:sp>
          <p:nvSpPr>
            <p:cNvPr id="9" name="Freeform 9"/>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9FB546">
                <a:alpha val="80000"/>
              </a:srgbClr>
            </a:solidFill>
          </p:spPr>
          <p:txBody>
            <a:bodyPr/>
            <a:lstStyle/>
            <a:p>
              <a:endParaRPr lang="en-CA"/>
            </a:p>
          </p:txBody>
        </p:sp>
        <p:sp>
          <p:nvSpPr>
            <p:cNvPr id="10" name="TextBox 10"/>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sp>
        <p:nvSpPr>
          <p:cNvPr id="11" name="Freeform 11"/>
          <p:cNvSpPr/>
          <p:nvPr/>
        </p:nvSpPr>
        <p:spPr>
          <a:xfrm>
            <a:off x="432223" y="7815209"/>
            <a:ext cx="5810458" cy="2261496"/>
          </a:xfrm>
          <a:custGeom>
            <a:avLst/>
            <a:gdLst/>
            <a:ahLst/>
            <a:cxnLst/>
            <a:rect l="l" t="t" r="r" b="b"/>
            <a:pathLst>
              <a:path w="5810458" h="2261496">
                <a:moveTo>
                  <a:pt x="0" y="0"/>
                </a:moveTo>
                <a:lnTo>
                  <a:pt x="5810457" y="0"/>
                </a:lnTo>
                <a:lnTo>
                  <a:pt x="5810457" y="2261495"/>
                </a:lnTo>
                <a:lnTo>
                  <a:pt x="0" y="2261495"/>
                </a:lnTo>
                <a:lnTo>
                  <a:pt x="0" y="0"/>
                </a:lnTo>
                <a:close/>
              </a:path>
            </a:pathLst>
          </a:custGeom>
          <a:blipFill>
            <a:blip r:embed="rId3"/>
            <a:stretch>
              <a:fillRect/>
            </a:stretch>
          </a:blipFill>
        </p:spPr>
        <p:txBody>
          <a:bodyPr/>
          <a:lstStyle/>
          <a:p>
            <a:endParaRPr lang="en-CA"/>
          </a:p>
        </p:txBody>
      </p:sp>
      <p:grpSp>
        <p:nvGrpSpPr>
          <p:cNvPr id="12" name="Group 12"/>
          <p:cNvGrpSpPr/>
          <p:nvPr/>
        </p:nvGrpSpPr>
        <p:grpSpPr>
          <a:xfrm>
            <a:off x="432223" y="346618"/>
            <a:ext cx="13396341" cy="5991544"/>
            <a:chOff x="0" y="0"/>
            <a:chExt cx="17861787" cy="7988725"/>
          </a:xfrm>
        </p:grpSpPr>
        <p:sp>
          <p:nvSpPr>
            <p:cNvPr id="13" name="TextBox 13"/>
            <p:cNvSpPr txBox="1"/>
            <p:nvPr/>
          </p:nvSpPr>
          <p:spPr>
            <a:xfrm>
              <a:off x="0" y="6064039"/>
              <a:ext cx="17861787" cy="1924686"/>
            </a:xfrm>
            <a:prstGeom prst="rect">
              <a:avLst/>
            </a:prstGeom>
          </p:spPr>
          <p:txBody>
            <a:bodyPr lIns="0" tIns="0" rIns="0" bIns="0" rtlCol="0" anchor="t">
              <a:spAutoFit/>
            </a:bodyPr>
            <a:lstStyle/>
            <a:p>
              <a:pPr algn="l">
                <a:lnSpc>
                  <a:spcPts val="5879"/>
                </a:lnSpc>
              </a:pPr>
              <a:r>
                <a:rPr lang="en-US" sz="4199">
                  <a:solidFill>
                    <a:srgbClr val="2A2E3A"/>
                  </a:solidFill>
                  <a:latin typeface="Helios"/>
                  <a:ea typeface="Helios"/>
                  <a:cs typeface="Helios"/>
                  <a:sym typeface="Helios"/>
                </a:rPr>
                <a:t>Présentation d’accueil pour les </a:t>
              </a:r>
            </a:p>
            <a:p>
              <a:pPr algn="l">
                <a:lnSpc>
                  <a:spcPts val="5879"/>
                </a:lnSpc>
              </a:pPr>
              <a:r>
                <a:rPr lang="en-US" sz="4199">
                  <a:solidFill>
                    <a:srgbClr val="2A2E3A"/>
                  </a:solidFill>
                  <a:latin typeface="Helios"/>
                  <a:ea typeface="Helios"/>
                  <a:cs typeface="Helios"/>
                  <a:sym typeface="Helios"/>
                </a:rPr>
                <a:t>nouveaux membres</a:t>
              </a:r>
            </a:p>
          </p:txBody>
        </p:sp>
        <p:sp>
          <p:nvSpPr>
            <p:cNvPr id="14" name="TextBox 14"/>
            <p:cNvSpPr txBox="1"/>
            <p:nvPr/>
          </p:nvSpPr>
          <p:spPr>
            <a:xfrm>
              <a:off x="0" y="-9525"/>
              <a:ext cx="17861787" cy="5838825"/>
            </a:xfrm>
            <a:prstGeom prst="rect">
              <a:avLst/>
            </a:prstGeom>
          </p:spPr>
          <p:txBody>
            <a:bodyPr lIns="0" tIns="0" rIns="0" bIns="0" rtlCol="0" anchor="t">
              <a:spAutoFit/>
            </a:bodyPr>
            <a:lstStyle/>
            <a:p>
              <a:pPr algn="l">
                <a:lnSpc>
                  <a:spcPts val="11519"/>
                </a:lnSpc>
              </a:pPr>
              <a:r>
                <a:rPr lang="en-US" sz="9599">
                  <a:solidFill>
                    <a:srgbClr val="2A2E3A"/>
                  </a:solidFill>
                  <a:latin typeface="TT Hoves Bold"/>
                  <a:ea typeface="TT Hoves Bold"/>
                  <a:cs typeface="TT Hoves Bold"/>
                  <a:sym typeface="TT Hoves Bold"/>
                </a:rPr>
                <a:t>Bienvenue au Syndicat des services gouvernementaux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3478" y="224448"/>
            <a:ext cx="18054087" cy="10088970"/>
            <a:chOff x="0" y="0"/>
            <a:chExt cx="452149" cy="252670"/>
          </a:xfrm>
        </p:grpSpPr>
        <p:sp>
          <p:nvSpPr>
            <p:cNvPr id="3" name="Freeform 3"/>
            <p:cNvSpPr/>
            <p:nvPr/>
          </p:nvSpPr>
          <p:spPr>
            <a:xfrm>
              <a:off x="0" y="0"/>
              <a:ext cx="452149" cy="252670"/>
            </a:xfrm>
            <a:custGeom>
              <a:avLst/>
              <a:gdLst/>
              <a:ahLst/>
              <a:cxnLst/>
              <a:rect l="l" t="t" r="r" b="b"/>
              <a:pathLst>
                <a:path w="452149" h="252670">
                  <a:moveTo>
                    <a:pt x="203200" y="0"/>
                  </a:moveTo>
                  <a:lnTo>
                    <a:pt x="248949" y="0"/>
                  </a:lnTo>
                  <a:lnTo>
                    <a:pt x="452149" y="252670"/>
                  </a:lnTo>
                  <a:lnTo>
                    <a:pt x="0" y="252670"/>
                  </a:lnTo>
                  <a:lnTo>
                    <a:pt x="203200" y="0"/>
                  </a:lnTo>
                  <a:close/>
                </a:path>
              </a:pathLst>
            </a:custGeom>
            <a:solidFill>
              <a:srgbClr val="E4E4E4"/>
            </a:solidFill>
          </p:spPr>
          <p:txBody>
            <a:bodyPr/>
            <a:lstStyle/>
            <a:p>
              <a:endParaRPr lang="en-CA"/>
            </a:p>
          </p:txBody>
        </p:sp>
        <p:sp>
          <p:nvSpPr>
            <p:cNvPr id="4" name="TextBox 4"/>
            <p:cNvSpPr txBox="1"/>
            <p:nvPr/>
          </p:nvSpPr>
          <p:spPr>
            <a:xfrm>
              <a:off x="127000" y="-38100"/>
              <a:ext cx="198149"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4157561" y="0"/>
            <a:ext cx="14753038" cy="3370693"/>
            <a:chOff x="0" y="0"/>
            <a:chExt cx="819809" cy="187305"/>
          </a:xfrm>
        </p:grpSpPr>
        <p:sp>
          <p:nvSpPr>
            <p:cNvPr id="6" name="Freeform 6"/>
            <p:cNvSpPr/>
            <p:nvPr/>
          </p:nvSpPr>
          <p:spPr>
            <a:xfrm>
              <a:off x="0" y="0"/>
              <a:ext cx="819809" cy="187305"/>
            </a:xfrm>
            <a:custGeom>
              <a:avLst/>
              <a:gdLst/>
              <a:ahLst/>
              <a:cxnLst/>
              <a:rect l="l" t="t" r="r" b="b"/>
              <a:pathLst>
                <a:path w="819809" h="187305">
                  <a:moveTo>
                    <a:pt x="203200" y="0"/>
                  </a:moveTo>
                  <a:lnTo>
                    <a:pt x="616609" y="0"/>
                  </a:lnTo>
                  <a:lnTo>
                    <a:pt x="819809" y="187305"/>
                  </a:lnTo>
                  <a:lnTo>
                    <a:pt x="0" y="187305"/>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565809" cy="22540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028700" y="542143"/>
            <a:ext cx="7595044" cy="1285875"/>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COTISATIONS</a:t>
            </a:r>
          </a:p>
        </p:txBody>
      </p:sp>
      <p:grpSp>
        <p:nvGrpSpPr>
          <p:cNvPr id="9" name="Group 9"/>
          <p:cNvGrpSpPr/>
          <p:nvPr/>
        </p:nvGrpSpPr>
        <p:grpSpPr>
          <a:xfrm>
            <a:off x="11015570" y="1100863"/>
            <a:ext cx="6243730" cy="6815921"/>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A04A"/>
            </a:solidFill>
          </p:spPr>
          <p:txBody>
            <a:bodyPr/>
            <a:lstStyle/>
            <a:p>
              <a:endParaRPr lang="en-CA"/>
            </a:p>
          </p:txBody>
        </p:sp>
      </p:grpSp>
      <p:grpSp>
        <p:nvGrpSpPr>
          <p:cNvPr id="11" name="Group 11"/>
          <p:cNvGrpSpPr/>
          <p:nvPr/>
        </p:nvGrpSpPr>
        <p:grpSpPr>
          <a:xfrm>
            <a:off x="11792913" y="3227740"/>
            <a:ext cx="4689044" cy="468904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7C2E"/>
            </a:solidFill>
          </p:spPr>
          <p:txBody>
            <a:bodyPr/>
            <a:lstStyle/>
            <a:p>
              <a:endParaRPr lang="en-CA"/>
            </a:p>
          </p:txBody>
        </p:sp>
      </p:grpSp>
      <p:grpSp>
        <p:nvGrpSpPr>
          <p:cNvPr id="13" name="Group 13"/>
          <p:cNvGrpSpPr/>
          <p:nvPr/>
        </p:nvGrpSpPr>
        <p:grpSpPr>
          <a:xfrm>
            <a:off x="12659043" y="4959999"/>
            <a:ext cx="2956785" cy="2956785"/>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E4E4"/>
            </a:solidFill>
          </p:spPr>
          <p:txBody>
            <a:bodyPr/>
            <a:lstStyle/>
            <a:p>
              <a:endParaRPr lang="en-CA"/>
            </a:p>
          </p:txBody>
        </p:sp>
      </p:grpSp>
      <p:sp>
        <p:nvSpPr>
          <p:cNvPr id="15" name="TextBox 15"/>
          <p:cNvSpPr txBox="1"/>
          <p:nvPr/>
        </p:nvSpPr>
        <p:spPr>
          <a:xfrm>
            <a:off x="12953473" y="1693205"/>
            <a:ext cx="3012688" cy="1192869"/>
          </a:xfrm>
          <a:prstGeom prst="rect">
            <a:avLst/>
          </a:prstGeom>
        </p:spPr>
        <p:txBody>
          <a:bodyPr lIns="0" tIns="0" rIns="0" bIns="0" rtlCol="0" anchor="t">
            <a:spAutoFit/>
          </a:bodyPr>
          <a:lstStyle/>
          <a:p>
            <a:pPr algn="ctr">
              <a:lnSpc>
                <a:spcPts val="4759"/>
              </a:lnSpc>
            </a:pPr>
            <a:r>
              <a:rPr lang="en-US" sz="3399">
                <a:solidFill>
                  <a:srgbClr val="FFFFFF"/>
                </a:solidFill>
                <a:latin typeface="Helios"/>
                <a:ea typeface="Helios"/>
                <a:cs typeface="Helios"/>
                <a:sym typeface="Helios"/>
              </a:rPr>
              <a:t>0,9593 % + 1 $ à l’AFPC</a:t>
            </a:r>
          </a:p>
        </p:txBody>
      </p:sp>
      <p:sp>
        <p:nvSpPr>
          <p:cNvPr id="16" name="TextBox 16"/>
          <p:cNvSpPr txBox="1"/>
          <p:nvPr/>
        </p:nvSpPr>
        <p:spPr>
          <a:xfrm>
            <a:off x="12953473" y="5489050"/>
            <a:ext cx="2367924" cy="1790065"/>
          </a:xfrm>
          <a:prstGeom prst="rect">
            <a:avLst/>
          </a:prstGeom>
        </p:spPr>
        <p:txBody>
          <a:bodyPr lIns="0" tIns="0" rIns="0" bIns="0" rtlCol="0" anchor="t">
            <a:spAutoFit/>
          </a:bodyPr>
          <a:lstStyle/>
          <a:p>
            <a:pPr algn="ctr">
              <a:lnSpc>
                <a:spcPts val="4759"/>
              </a:lnSpc>
            </a:pPr>
            <a:r>
              <a:rPr lang="en-US" sz="3399">
                <a:solidFill>
                  <a:srgbClr val="2A2E3A"/>
                </a:solidFill>
                <a:latin typeface="Helios"/>
                <a:ea typeface="Helios"/>
                <a:cs typeface="Helios"/>
                <a:sym typeface="Helios"/>
              </a:rPr>
              <a:t>$ ou % à la section locale </a:t>
            </a:r>
          </a:p>
        </p:txBody>
      </p:sp>
      <p:sp>
        <p:nvSpPr>
          <p:cNvPr id="17" name="TextBox 17"/>
          <p:cNvSpPr txBox="1"/>
          <p:nvPr/>
        </p:nvSpPr>
        <p:spPr>
          <a:xfrm>
            <a:off x="12953473" y="3674373"/>
            <a:ext cx="2367924" cy="1189990"/>
          </a:xfrm>
          <a:prstGeom prst="rect">
            <a:avLst/>
          </a:prstGeom>
        </p:spPr>
        <p:txBody>
          <a:bodyPr lIns="0" tIns="0" rIns="0" bIns="0" rtlCol="0" anchor="t">
            <a:spAutoFit/>
          </a:bodyPr>
          <a:lstStyle/>
          <a:p>
            <a:pPr algn="ctr">
              <a:lnSpc>
                <a:spcPts val="4759"/>
              </a:lnSpc>
            </a:pPr>
            <a:r>
              <a:rPr lang="en-US" sz="3399">
                <a:solidFill>
                  <a:srgbClr val="FFFFFF"/>
                </a:solidFill>
                <a:latin typeface="Helios"/>
                <a:ea typeface="Helios"/>
                <a:cs typeface="Helios"/>
                <a:sym typeface="Helios"/>
              </a:rPr>
              <a:t>0,613 % au SSG</a:t>
            </a:r>
          </a:p>
        </p:txBody>
      </p:sp>
      <p:sp>
        <p:nvSpPr>
          <p:cNvPr id="18" name="TextBox 18"/>
          <p:cNvSpPr txBox="1"/>
          <p:nvPr/>
        </p:nvSpPr>
        <p:spPr>
          <a:xfrm>
            <a:off x="1028700" y="5109994"/>
            <a:ext cx="7595044" cy="1038225"/>
          </a:xfrm>
          <a:prstGeom prst="rect">
            <a:avLst/>
          </a:prstGeom>
        </p:spPr>
        <p:txBody>
          <a:bodyPr lIns="0" tIns="0" rIns="0" bIns="0" rtlCol="0" anchor="t">
            <a:spAutoFit/>
          </a:bodyPr>
          <a:lstStyle/>
          <a:p>
            <a:pPr marL="0" lvl="0" indent="0" algn="l">
              <a:lnSpc>
                <a:spcPts val="4079"/>
              </a:lnSpc>
              <a:spcBef>
                <a:spcPct val="0"/>
              </a:spcBef>
            </a:pPr>
            <a:r>
              <a:rPr lang="en-US" sz="3399">
                <a:solidFill>
                  <a:srgbClr val="2A2E3A"/>
                </a:solidFill>
                <a:latin typeface="Helios Bold"/>
                <a:ea typeface="Helios Bold"/>
                <a:cs typeface="Helios Bold"/>
                <a:sym typeface="Helios Bold"/>
              </a:rPr>
              <a:t>Tous les membres paient des cotisations - RAND &amp; MIGS</a:t>
            </a:r>
          </a:p>
        </p:txBody>
      </p:sp>
      <p:sp>
        <p:nvSpPr>
          <p:cNvPr id="19" name="TextBox 19"/>
          <p:cNvSpPr txBox="1"/>
          <p:nvPr/>
        </p:nvSpPr>
        <p:spPr>
          <a:xfrm>
            <a:off x="1028700" y="6746020"/>
            <a:ext cx="6681008" cy="1038225"/>
          </a:xfrm>
          <a:prstGeom prst="rect">
            <a:avLst/>
          </a:prstGeom>
        </p:spPr>
        <p:txBody>
          <a:bodyPr lIns="0" tIns="0" rIns="0" bIns="0" rtlCol="0" anchor="t">
            <a:spAutoFit/>
          </a:bodyPr>
          <a:lstStyle/>
          <a:p>
            <a:pPr marL="0" lvl="0" indent="0" algn="l">
              <a:lnSpc>
                <a:spcPts val="4079"/>
              </a:lnSpc>
              <a:spcBef>
                <a:spcPct val="0"/>
              </a:spcBef>
            </a:pPr>
            <a:r>
              <a:rPr lang="en-US" sz="3399">
                <a:solidFill>
                  <a:srgbClr val="2A2E3A"/>
                </a:solidFill>
                <a:latin typeface="Helios Bold"/>
                <a:ea typeface="Helios Bold"/>
                <a:cs typeface="Helios Bold"/>
                <a:sym typeface="Helios Bold"/>
              </a:rPr>
              <a:t>Premier échelon de la classification</a:t>
            </a:r>
          </a:p>
        </p:txBody>
      </p:sp>
      <p:sp>
        <p:nvSpPr>
          <p:cNvPr id="20" name="AutoShape 20"/>
          <p:cNvSpPr/>
          <p:nvPr/>
        </p:nvSpPr>
        <p:spPr>
          <a:xfrm>
            <a:off x="1028700" y="6433838"/>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21" name="AutoShape 21"/>
          <p:cNvSpPr/>
          <p:nvPr/>
        </p:nvSpPr>
        <p:spPr>
          <a:xfrm>
            <a:off x="1028700" y="8105952"/>
            <a:ext cx="6492240" cy="0"/>
          </a:xfrm>
          <a:prstGeom prst="line">
            <a:avLst/>
          </a:prstGeom>
          <a:ln w="9525" cap="flat">
            <a:solidFill>
              <a:srgbClr val="2A2E3A"/>
            </a:solidFill>
            <a:prstDash val="solid"/>
            <a:headEnd type="none" w="sm" len="sm"/>
            <a:tailEnd type="none" w="sm" len="sm"/>
          </a:ln>
        </p:spPr>
        <p:txBody>
          <a:bodyPr/>
          <a:lstStyle/>
          <a:p>
            <a:endParaRPr lang="en-CA"/>
          </a:p>
        </p:txBody>
      </p:sp>
      <p:grpSp>
        <p:nvGrpSpPr>
          <p:cNvPr id="22" name="Group 22"/>
          <p:cNvGrpSpPr/>
          <p:nvPr/>
        </p:nvGrpSpPr>
        <p:grpSpPr>
          <a:xfrm>
            <a:off x="13814230" y="9258300"/>
            <a:ext cx="5765006" cy="1028700"/>
            <a:chOff x="0" y="0"/>
            <a:chExt cx="1049690" cy="187305"/>
          </a:xfrm>
        </p:grpSpPr>
        <p:sp>
          <p:nvSpPr>
            <p:cNvPr id="23" name="Freeform 2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24" name="TextBox 2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1057662" y="882901"/>
            <a:ext cx="14970332" cy="1285875"/>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 COTISATIONS - EXEMPLES</a:t>
            </a:r>
          </a:p>
        </p:txBody>
      </p:sp>
      <p:sp>
        <p:nvSpPr>
          <p:cNvPr id="12" name="TextBox 12"/>
          <p:cNvSpPr txBox="1"/>
          <p:nvPr/>
        </p:nvSpPr>
        <p:spPr>
          <a:xfrm>
            <a:off x="274883" y="3279775"/>
            <a:ext cx="8585391" cy="8089265"/>
          </a:xfrm>
          <a:prstGeom prst="rect">
            <a:avLst/>
          </a:prstGeom>
        </p:spPr>
        <p:txBody>
          <a:bodyPr lIns="0" tIns="0" rIns="0" bIns="0" rtlCol="0" anchor="t">
            <a:spAutoFit/>
          </a:bodyPr>
          <a:lstStyle/>
          <a:p>
            <a:pPr algn="l">
              <a:lnSpc>
                <a:spcPts val="3359"/>
              </a:lnSpc>
            </a:pPr>
            <a:r>
              <a:rPr lang="en-US" sz="2799">
                <a:solidFill>
                  <a:srgbClr val="000000"/>
                </a:solidFill>
                <a:latin typeface="Helios Bold"/>
                <a:ea typeface="Helios Bold"/>
                <a:cs typeface="Helios Bold"/>
                <a:sym typeface="Helios Bold"/>
              </a:rPr>
              <a:t>Exemple 1 : La section locale a un taux fixe de 3,00</a:t>
            </a:r>
          </a:p>
          <a:p>
            <a:pPr algn="l">
              <a:lnSpc>
                <a:spcPts val="3359"/>
              </a:lnSpc>
            </a:pPr>
            <a:endParaRPr lang="en-US" sz="2799">
              <a:solidFill>
                <a:srgbClr val="000000"/>
              </a:solidFill>
              <a:latin typeface="Helios Bold"/>
              <a:ea typeface="Helios Bold"/>
              <a:cs typeface="Helios Bold"/>
              <a:sym typeface="Helios Bold"/>
            </a:endParaRPr>
          </a:p>
          <a:p>
            <a:pPr algn="l">
              <a:lnSpc>
                <a:spcPts val="3359"/>
              </a:lnSpc>
            </a:pPr>
            <a:r>
              <a:rPr lang="en-US" sz="2799">
                <a:solidFill>
                  <a:srgbClr val="000000"/>
                </a:solidFill>
                <a:latin typeface="Helios"/>
                <a:ea typeface="Helios"/>
                <a:cs typeface="Helios"/>
                <a:sym typeface="Helios"/>
              </a:rPr>
              <a:t>Supposons que vous êtes un AS-04. En 2024, le salaire au premier échelon d'un AS-04 est de 80 612 $.</a:t>
            </a:r>
          </a:p>
          <a:p>
            <a:pPr algn="l">
              <a:lnSpc>
                <a:spcPts val="3359"/>
              </a:lnSpc>
            </a:pPr>
            <a:endParaRPr lang="en-US" sz="2799">
              <a:solidFill>
                <a:srgbClr val="000000"/>
              </a:solidFill>
              <a:latin typeface="Helios"/>
              <a:ea typeface="Helios"/>
              <a:cs typeface="Helios"/>
              <a:sym typeface="Helios"/>
            </a:endParaRPr>
          </a:p>
          <a:p>
            <a:pPr algn="l">
              <a:lnSpc>
                <a:spcPts val="3359"/>
              </a:lnSpc>
            </a:pPr>
            <a:r>
              <a:rPr lang="en-US" sz="2799">
                <a:solidFill>
                  <a:srgbClr val="000000"/>
                </a:solidFill>
                <a:latin typeface="Helios"/>
                <a:ea typeface="Helios"/>
                <a:cs typeface="Helios"/>
                <a:sym typeface="Helios"/>
              </a:rPr>
              <a:t>80 612 $ x 1,5743 % (taux combiné de l'AFPC et du SSG) = 1 269,07 $ de cotisations pour 12 mois.</a:t>
            </a:r>
          </a:p>
          <a:p>
            <a:pPr algn="l">
              <a:lnSpc>
                <a:spcPts val="3359"/>
              </a:lnSpc>
            </a:pPr>
            <a:endParaRPr lang="en-US" sz="2799">
              <a:solidFill>
                <a:srgbClr val="000000"/>
              </a:solidFill>
              <a:latin typeface="Helios"/>
              <a:ea typeface="Helios"/>
              <a:cs typeface="Helios"/>
              <a:sym typeface="Helios"/>
            </a:endParaRPr>
          </a:p>
          <a:p>
            <a:pPr algn="l">
              <a:lnSpc>
                <a:spcPts val="3359"/>
              </a:lnSpc>
            </a:pPr>
            <a:r>
              <a:rPr lang="en-US" sz="2799">
                <a:solidFill>
                  <a:srgbClr val="000000"/>
                </a:solidFill>
                <a:latin typeface="Helios"/>
                <a:ea typeface="Helios"/>
                <a:cs typeface="Helios"/>
                <a:sym typeface="Helios"/>
              </a:rPr>
              <a:t>962,72 $ divisé par 12 mois :    </a:t>
            </a:r>
          </a:p>
          <a:p>
            <a:pPr algn="l">
              <a:lnSpc>
                <a:spcPts val="3359"/>
              </a:lnSpc>
            </a:pPr>
            <a:r>
              <a:rPr lang="en-US" sz="2799">
                <a:solidFill>
                  <a:srgbClr val="000000"/>
                </a:solidFill>
                <a:latin typeface="Helios"/>
                <a:ea typeface="Helios"/>
                <a:cs typeface="Helios"/>
                <a:sym typeface="Helios"/>
              </a:rPr>
              <a:t>         $105.76 </a:t>
            </a:r>
          </a:p>
          <a:p>
            <a:pPr algn="l">
              <a:lnSpc>
                <a:spcPts val="3359"/>
              </a:lnSpc>
            </a:pPr>
            <a:r>
              <a:rPr lang="en-US" sz="2799">
                <a:solidFill>
                  <a:srgbClr val="000000"/>
                </a:solidFill>
                <a:latin typeface="Helios"/>
                <a:ea typeface="Helios"/>
                <a:cs typeface="Helios"/>
                <a:sym typeface="Helios"/>
              </a:rPr>
              <a:t>            + 1,00 $ pour le fonds de grève de l'AFPC</a:t>
            </a:r>
          </a:p>
          <a:p>
            <a:pPr algn="l">
              <a:lnSpc>
                <a:spcPts val="3359"/>
              </a:lnSpc>
            </a:pPr>
            <a:r>
              <a:rPr lang="en-US" sz="2799">
                <a:solidFill>
                  <a:srgbClr val="000000"/>
                </a:solidFill>
                <a:latin typeface="Helios"/>
                <a:ea typeface="Helios"/>
                <a:cs typeface="Helios"/>
                <a:sym typeface="Helios"/>
              </a:rPr>
              <a:t>            + 3,00 $ pour le taux fixe de la sl</a:t>
            </a:r>
          </a:p>
          <a:p>
            <a:pPr algn="l">
              <a:lnSpc>
                <a:spcPts val="3359"/>
              </a:lnSpc>
            </a:pPr>
            <a:r>
              <a:rPr lang="en-US" sz="2799">
                <a:solidFill>
                  <a:srgbClr val="000000"/>
                </a:solidFill>
                <a:latin typeface="Helios"/>
                <a:ea typeface="Helios"/>
                <a:cs typeface="Helios"/>
                <a:sym typeface="Helios"/>
              </a:rPr>
              <a:t>            = </a:t>
            </a:r>
            <a:r>
              <a:rPr lang="en-US" sz="2799">
                <a:solidFill>
                  <a:srgbClr val="000000"/>
                </a:solidFill>
                <a:latin typeface="Helios Bold"/>
                <a:ea typeface="Helios Bold"/>
                <a:cs typeface="Helios Bold"/>
                <a:sym typeface="Helios Bold"/>
              </a:rPr>
              <a:t>109,76 $ de cotisations par mois</a:t>
            </a:r>
          </a:p>
          <a:p>
            <a:pPr algn="l">
              <a:lnSpc>
                <a:spcPts val="3359"/>
              </a:lnSpc>
            </a:pPr>
            <a:endParaRPr lang="en-US" sz="2799">
              <a:solidFill>
                <a:srgbClr val="000000"/>
              </a:solidFill>
              <a:latin typeface="Helios Bold"/>
              <a:ea typeface="Helios Bold"/>
              <a:cs typeface="Helios Bold"/>
              <a:sym typeface="Helios Bold"/>
            </a:endParaRPr>
          </a:p>
          <a:p>
            <a:pPr algn="l">
              <a:lnSpc>
                <a:spcPts val="3359"/>
              </a:lnSpc>
            </a:pPr>
            <a:endParaRPr lang="en-US" sz="2799">
              <a:solidFill>
                <a:srgbClr val="000000"/>
              </a:solidFill>
              <a:latin typeface="Helios Bold"/>
              <a:ea typeface="Helios Bold"/>
              <a:cs typeface="Helios Bold"/>
              <a:sym typeface="Helios Bold"/>
            </a:endParaRPr>
          </a:p>
          <a:p>
            <a:pPr algn="l">
              <a:lnSpc>
                <a:spcPts val="3919"/>
              </a:lnSpc>
              <a:spcBef>
                <a:spcPct val="0"/>
              </a:spcBef>
            </a:pPr>
            <a:endParaRPr lang="en-US" sz="2799">
              <a:solidFill>
                <a:srgbClr val="000000"/>
              </a:solidFill>
              <a:latin typeface="Helios Bold"/>
              <a:ea typeface="Helios Bold"/>
              <a:cs typeface="Helios Bold"/>
              <a:sym typeface="Helios Bold"/>
            </a:endParaRPr>
          </a:p>
          <a:p>
            <a:pPr algn="l">
              <a:lnSpc>
                <a:spcPts val="3919"/>
              </a:lnSpc>
              <a:spcBef>
                <a:spcPct val="0"/>
              </a:spcBef>
            </a:pPr>
            <a:endParaRPr lang="en-US" sz="2799">
              <a:solidFill>
                <a:srgbClr val="000000"/>
              </a:solidFill>
              <a:latin typeface="Helios Bold"/>
              <a:ea typeface="Helios Bold"/>
              <a:cs typeface="Helios Bold"/>
              <a:sym typeface="Helios Bold"/>
            </a:endParaRPr>
          </a:p>
        </p:txBody>
      </p:sp>
      <p:sp>
        <p:nvSpPr>
          <p:cNvPr id="13" name="TextBox 13"/>
          <p:cNvSpPr txBox="1"/>
          <p:nvPr/>
        </p:nvSpPr>
        <p:spPr>
          <a:xfrm>
            <a:off x="9472465" y="3279775"/>
            <a:ext cx="8683529" cy="6296025"/>
          </a:xfrm>
          <a:prstGeom prst="rect">
            <a:avLst/>
          </a:prstGeom>
        </p:spPr>
        <p:txBody>
          <a:bodyPr lIns="0" tIns="0" rIns="0" bIns="0" rtlCol="0" anchor="t">
            <a:spAutoFit/>
          </a:bodyPr>
          <a:lstStyle/>
          <a:p>
            <a:pPr algn="l">
              <a:lnSpc>
                <a:spcPts val="3359"/>
              </a:lnSpc>
            </a:pPr>
            <a:r>
              <a:rPr lang="en-US" sz="2799">
                <a:solidFill>
                  <a:srgbClr val="000000"/>
                </a:solidFill>
                <a:latin typeface="Helios Bold"/>
                <a:ea typeface="Helios Bold"/>
                <a:cs typeface="Helios Bold"/>
                <a:sym typeface="Helios Bold"/>
              </a:rPr>
              <a:t>Exemple 2 : La section locale a un taux de 0,235 %</a:t>
            </a:r>
            <a:r>
              <a:rPr lang="en-US" sz="2799">
                <a:solidFill>
                  <a:srgbClr val="000000"/>
                </a:solidFill>
                <a:latin typeface="Helios"/>
                <a:ea typeface="Helios"/>
                <a:cs typeface="Helios"/>
                <a:sym typeface="Helios"/>
              </a:rPr>
              <a:t>.</a:t>
            </a:r>
          </a:p>
          <a:p>
            <a:pPr algn="l">
              <a:lnSpc>
                <a:spcPts val="3359"/>
              </a:lnSpc>
            </a:pPr>
            <a:endParaRPr lang="en-US" sz="2799">
              <a:solidFill>
                <a:srgbClr val="000000"/>
              </a:solidFill>
              <a:latin typeface="Helios"/>
              <a:ea typeface="Helios"/>
              <a:cs typeface="Helios"/>
              <a:sym typeface="Helios"/>
            </a:endParaRPr>
          </a:p>
          <a:p>
            <a:pPr algn="l">
              <a:lnSpc>
                <a:spcPts val="3359"/>
              </a:lnSpc>
            </a:pPr>
            <a:r>
              <a:rPr lang="en-US" sz="2799">
                <a:solidFill>
                  <a:srgbClr val="000000"/>
                </a:solidFill>
                <a:latin typeface="Helios"/>
                <a:ea typeface="Helios"/>
                <a:cs typeface="Helios"/>
                <a:sym typeface="Helios"/>
              </a:rPr>
              <a:t>Supposons que vous êtes un AS-04. En 2024, le salaire au premier échelon d'un AS-04 est de 80 612 $.</a:t>
            </a:r>
          </a:p>
          <a:p>
            <a:pPr algn="l">
              <a:lnSpc>
                <a:spcPts val="3359"/>
              </a:lnSpc>
            </a:pPr>
            <a:endParaRPr lang="en-US" sz="2799">
              <a:solidFill>
                <a:srgbClr val="000000"/>
              </a:solidFill>
              <a:latin typeface="Helios"/>
              <a:ea typeface="Helios"/>
              <a:cs typeface="Helios"/>
              <a:sym typeface="Helios"/>
            </a:endParaRPr>
          </a:p>
          <a:p>
            <a:pPr algn="l">
              <a:lnSpc>
                <a:spcPts val="3359"/>
              </a:lnSpc>
            </a:pPr>
            <a:r>
              <a:rPr lang="en-US" sz="2799">
                <a:solidFill>
                  <a:srgbClr val="000000"/>
                </a:solidFill>
                <a:latin typeface="Helios"/>
                <a:ea typeface="Helios"/>
                <a:cs typeface="Helios"/>
                <a:sym typeface="Helios"/>
              </a:rPr>
              <a:t>80 612 $ x 1,8093 % (taux combiné de l'AFPC, du SSG et de la section locale) = 1 458,51 $ de cotisations pour 12 mois.</a:t>
            </a:r>
          </a:p>
          <a:p>
            <a:pPr algn="l">
              <a:lnSpc>
                <a:spcPts val="3359"/>
              </a:lnSpc>
            </a:pPr>
            <a:endParaRPr lang="en-US" sz="2799">
              <a:solidFill>
                <a:srgbClr val="000000"/>
              </a:solidFill>
              <a:latin typeface="Helios"/>
              <a:ea typeface="Helios"/>
              <a:cs typeface="Helios"/>
              <a:sym typeface="Helios"/>
            </a:endParaRPr>
          </a:p>
          <a:p>
            <a:pPr algn="l">
              <a:lnSpc>
                <a:spcPts val="3359"/>
              </a:lnSpc>
            </a:pPr>
            <a:r>
              <a:rPr lang="en-US" sz="2799">
                <a:solidFill>
                  <a:srgbClr val="000000"/>
                </a:solidFill>
                <a:latin typeface="Helios"/>
                <a:ea typeface="Helios"/>
                <a:cs typeface="Helios"/>
                <a:sym typeface="Helios"/>
              </a:rPr>
              <a:t>1 458,51 $ divisé par 12 mois :    </a:t>
            </a:r>
          </a:p>
          <a:p>
            <a:pPr algn="l">
              <a:lnSpc>
                <a:spcPts val="3359"/>
              </a:lnSpc>
            </a:pPr>
            <a:r>
              <a:rPr lang="en-US" sz="2799">
                <a:solidFill>
                  <a:srgbClr val="000000"/>
                </a:solidFill>
                <a:latin typeface="Helios"/>
                <a:ea typeface="Helios"/>
                <a:cs typeface="Helios"/>
                <a:sym typeface="Helios"/>
              </a:rPr>
              <a:t>       $121.54</a:t>
            </a:r>
          </a:p>
          <a:p>
            <a:pPr algn="l">
              <a:lnSpc>
                <a:spcPts val="3359"/>
              </a:lnSpc>
            </a:pPr>
            <a:r>
              <a:rPr lang="en-US" sz="2799">
                <a:solidFill>
                  <a:srgbClr val="000000"/>
                </a:solidFill>
                <a:latin typeface="Helios"/>
                <a:ea typeface="Helios"/>
                <a:cs typeface="Helios"/>
                <a:sym typeface="Helios"/>
              </a:rPr>
              <a:t>              + 1,00 $ pour le fonds de grève de l'AFPC</a:t>
            </a:r>
          </a:p>
          <a:p>
            <a:pPr algn="l">
              <a:lnSpc>
                <a:spcPts val="3359"/>
              </a:lnSpc>
            </a:pPr>
            <a:r>
              <a:rPr lang="en-US" sz="2799">
                <a:solidFill>
                  <a:srgbClr val="000000"/>
                </a:solidFill>
                <a:latin typeface="Helios"/>
                <a:ea typeface="Helios"/>
                <a:cs typeface="Helios"/>
                <a:sym typeface="Helios"/>
              </a:rPr>
              <a:t>              = </a:t>
            </a:r>
            <a:r>
              <a:rPr lang="en-US" sz="2799">
                <a:solidFill>
                  <a:srgbClr val="000000"/>
                </a:solidFill>
                <a:latin typeface="Helios Bold"/>
                <a:ea typeface="Helios Bold"/>
                <a:cs typeface="Helios Bold"/>
                <a:sym typeface="Helios Bold"/>
              </a:rPr>
              <a:t>122,54 $ de cotisations par mois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8637" y="198030"/>
            <a:ext cx="18054087" cy="10088970"/>
            <a:chOff x="0" y="0"/>
            <a:chExt cx="452149" cy="252670"/>
          </a:xfrm>
        </p:grpSpPr>
        <p:sp>
          <p:nvSpPr>
            <p:cNvPr id="3" name="Freeform 3"/>
            <p:cNvSpPr/>
            <p:nvPr/>
          </p:nvSpPr>
          <p:spPr>
            <a:xfrm>
              <a:off x="0" y="0"/>
              <a:ext cx="452149" cy="252670"/>
            </a:xfrm>
            <a:custGeom>
              <a:avLst/>
              <a:gdLst/>
              <a:ahLst/>
              <a:cxnLst/>
              <a:rect l="l" t="t" r="r" b="b"/>
              <a:pathLst>
                <a:path w="452149" h="252670">
                  <a:moveTo>
                    <a:pt x="203200" y="0"/>
                  </a:moveTo>
                  <a:lnTo>
                    <a:pt x="248949" y="0"/>
                  </a:lnTo>
                  <a:lnTo>
                    <a:pt x="452149" y="252670"/>
                  </a:lnTo>
                  <a:lnTo>
                    <a:pt x="0" y="252670"/>
                  </a:lnTo>
                  <a:lnTo>
                    <a:pt x="203200" y="0"/>
                  </a:lnTo>
                  <a:close/>
                </a:path>
              </a:pathLst>
            </a:custGeom>
            <a:solidFill>
              <a:srgbClr val="E4E4E4"/>
            </a:solidFill>
          </p:spPr>
          <p:txBody>
            <a:bodyPr/>
            <a:lstStyle/>
            <a:p>
              <a:endParaRPr lang="en-CA"/>
            </a:p>
          </p:txBody>
        </p:sp>
        <p:sp>
          <p:nvSpPr>
            <p:cNvPr id="4" name="TextBox 4"/>
            <p:cNvSpPr txBox="1"/>
            <p:nvPr/>
          </p:nvSpPr>
          <p:spPr>
            <a:xfrm>
              <a:off x="127000" y="-38100"/>
              <a:ext cx="198149"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3961330" y="-642823"/>
            <a:ext cx="14753038" cy="3370693"/>
            <a:chOff x="0" y="0"/>
            <a:chExt cx="819809" cy="187305"/>
          </a:xfrm>
        </p:grpSpPr>
        <p:sp>
          <p:nvSpPr>
            <p:cNvPr id="6" name="Freeform 6"/>
            <p:cNvSpPr/>
            <p:nvPr/>
          </p:nvSpPr>
          <p:spPr>
            <a:xfrm>
              <a:off x="0" y="0"/>
              <a:ext cx="819809" cy="187305"/>
            </a:xfrm>
            <a:custGeom>
              <a:avLst/>
              <a:gdLst/>
              <a:ahLst/>
              <a:cxnLst/>
              <a:rect l="l" t="t" r="r" b="b"/>
              <a:pathLst>
                <a:path w="819809" h="187305">
                  <a:moveTo>
                    <a:pt x="203200" y="0"/>
                  </a:moveTo>
                  <a:lnTo>
                    <a:pt x="616609" y="0"/>
                  </a:lnTo>
                  <a:lnTo>
                    <a:pt x="819809" y="187305"/>
                  </a:lnTo>
                  <a:lnTo>
                    <a:pt x="0" y="187305"/>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565809" cy="225405"/>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rot="-10800000">
            <a:off x="1028700" y="-2727870"/>
            <a:ext cx="21853498" cy="5455740"/>
            <a:chOff x="0" y="0"/>
            <a:chExt cx="1012092" cy="252670"/>
          </a:xfrm>
        </p:grpSpPr>
        <p:sp>
          <p:nvSpPr>
            <p:cNvPr id="12" name="Freeform 12"/>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13" name="TextBox 13"/>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9955202" y="2757633"/>
            <a:ext cx="5935953" cy="3212465"/>
          </a:xfrm>
          <a:prstGeom prst="rect">
            <a:avLst/>
          </a:prstGeom>
        </p:spPr>
        <p:txBody>
          <a:bodyPr lIns="0" tIns="0" rIns="0" bIns="0" rtlCol="0" anchor="t">
            <a:spAutoFit/>
          </a:bodyPr>
          <a:lstStyle/>
          <a:p>
            <a:pPr algn="l">
              <a:lnSpc>
                <a:spcPts val="4619"/>
              </a:lnSpc>
            </a:pPr>
            <a:r>
              <a:rPr lang="en-US" sz="3299">
                <a:solidFill>
                  <a:srgbClr val="2A2E3A"/>
                </a:solidFill>
                <a:latin typeface="Helios Bold"/>
                <a:ea typeface="Helios Bold"/>
                <a:cs typeface="Helios Bold"/>
                <a:sym typeface="Helios Bold"/>
              </a:rPr>
              <a:t>Pourquoi signer la carte ?</a:t>
            </a:r>
          </a:p>
          <a:p>
            <a:pPr marL="539749" lvl="1" indent="-269875" algn="l">
              <a:lnSpc>
                <a:spcPts val="3499"/>
              </a:lnSpc>
              <a:buFont typeface="Arial"/>
              <a:buChar char="•"/>
            </a:pPr>
            <a:r>
              <a:rPr lang="en-US" sz="2499">
                <a:solidFill>
                  <a:srgbClr val="2A2E3A"/>
                </a:solidFill>
                <a:latin typeface="Helios"/>
                <a:ea typeface="Helios"/>
                <a:cs typeface="Helios"/>
                <a:sym typeface="Helios"/>
              </a:rPr>
              <a:t>Formation syndicale</a:t>
            </a:r>
          </a:p>
          <a:p>
            <a:pPr marL="539749" lvl="1" indent="-269875" algn="l">
              <a:lnSpc>
                <a:spcPts val="3499"/>
              </a:lnSpc>
              <a:buFont typeface="Arial"/>
              <a:buChar char="•"/>
            </a:pPr>
            <a:r>
              <a:rPr lang="en-US" sz="2499">
                <a:solidFill>
                  <a:srgbClr val="2A2E3A"/>
                </a:solidFill>
                <a:latin typeface="Helios"/>
                <a:ea typeface="Helios"/>
                <a:cs typeface="Helios"/>
                <a:sym typeface="Helios"/>
              </a:rPr>
              <a:t>Événements syndicaux</a:t>
            </a:r>
          </a:p>
          <a:p>
            <a:pPr marL="539749" lvl="1" indent="-269875" algn="l">
              <a:lnSpc>
                <a:spcPts val="3499"/>
              </a:lnSpc>
              <a:buFont typeface="Arial"/>
              <a:buChar char="•"/>
            </a:pPr>
            <a:r>
              <a:rPr lang="en-US" sz="2499">
                <a:solidFill>
                  <a:srgbClr val="2A2E3A"/>
                </a:solidFill>
                <a:latin typeface="Helios"/>
                <a:ea typeface="Helios"/>
                <a:cs typeface="Helios"/>
                <a:sym typeface="Helios"/>
              </a:rPr>
              <a:t>Possibilité de voter (grève, élections locales)</a:t>
            </a:r>
          </a:p>
          <a:p>
            <a:pPr marL="539749" lvl="1" indent="-269875" algn="l">
              <a:lnSpc>
                <a:spcPts val="3499"/>
              </a:lnSpc>
              <a:buFont typeface="Arial"/>
              <a:buChar char="•"/>
            </a:pPr>
            <a:r>
              <a:rPr lang="en-US" sz="2499">
                <a:solidFill>
                  <a:srgbClr val="2A2E3A"/>
                </a:solidFill>
                <a:latin typeface="Helios"/>
                <a:ea typeface="Helios"/>
                <a:cs typeface="Helios"/>
                <a:sym typeface="Helios"/>
              </a:rPr>
              <a:t>Indemnités de grève</a:t>
            </a:r>
          </a:p>
          <a:p>
            <a:pPr marL="539749" lvl="1" indent="-269875" algn="l">
              <a:lnSpc>
                <a:spcPts val="3499"/>
              </a:lnSpc>
              <a:buFont typeface="Arial"/>
              <a:buChar char="•"/>
            </a:pPr>
            <a:r>
              <a:rPr lang="en-US" sz="2499">
                <a:solidFill>
                  <a:srgbClr val="2A2E3A"/>
                </a:solidFill>
                <a:latin typeface="Helios"/>
                <a:ea typeface="Helios"/>
                <a:cs typeface="Helios"/>
                <a:sym typeface="Helios"/>
              </a:rPr>
              <a:t>Se présenter à un poste électif</a:t>
            </a:r>
          </a:p>
        </p:txBody>
      </p:sp>
      <p:sp>
        <p:nvSpPr>
          <p:cNvPr id="15" name="TextBox 15"/>
          <p:cNvSpPr txBox="1"/>
          <p:nvPr/>
        </p:nvSpPr>
        <p:spPr>
          <a:xfrm>
            <a:off x="9144000" y="156120"/>
            <a:ext cx="8793402" cy="2571750"/>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ADHÉSION AU SYNDICAT</a:t>
            </a:r>
          </a:p>
        </p:txBody>
      </p:sp>
      <p:sp>
        <p:nvSpPr>
          <p:cNvPr id="16" name="TextBox 16"/>
          <p:cNvSpPr txBox="1"/>
          <p:nvPr/>
        </p:nvSpPr>
        <p:spPr>
          <a:xfrm>
            <a:off x="123728" y="2728004"/>
            <a:ext cx="8913070" cy="2316481"/>
          </a:xfrm>
          <a:prstGeom prst="rect">
            <a:avLst/>
          </a:prstGeom>
        </p:spPr>
        <p:txBody>
          <a:bodyPr lIns="0" tIns="0" rIns="0" bIns="0" rtlCol="0" anchor="t">
            <a:spAutoFit/>
          </a:bodyPr>
          <a:lstStyle/>
          <a:p>
            <a:pPr algn="l">
              <a:lnSpc>
                <a:spcPts val="4619"/>
              </a:lnSpc>
            </a:pPr>
            <a:r>
              <a:rPr lang="en-US" sz="3299">
                <a:solidFill>
                  <a:srgbClr val="2A2E3A"/>
                </a:solidFill>
                <a:latin typeface="Helios"/>
                <a:ea typeface="Helios"/>
                <a:cs typeface="Helios"/>
                <a:sym typeface="Helios"/>
              </a:rPr>
              <a:t>Lorsqu'on vous offre un poste syndiqué, vous bénéficiez automatiquement des conditions énoncées dans votre convention collective. </a:t>
            </a:r>
          </a:p>
          <a:p>
            <a:pPr algn="l">
              <a:lnSpc>
                <a:spcPts val="4619"/>
              </a:lnSpc>
            </a:pPr>
            <a:r>
              <a:rPr lang="en-US" sz="3299">
                <a:solidFill>
                  <a:srgbClr val="2A2E3A"/>
                </a:solidFill>
                <a:latin typeface="Helios"/>
                <a:ea typeface="Helios"/>
                <a:cs typeface="Helios"/>
                <a:sym typeface="Helios"/>
              </a:rPr>
              <a:t>Vous êtes ce qu'on appelle un membre </a:t>
            </a:r>
            <a:r>
              <a:rPr lang="en-US" sz="3299">
                <a:solidFill>
                  <a:srgbClr val="2A2E3A"/>
                </a:solidFill>
                <a:latin typeface="Helios Bold"/>
                <a:ea typeface="Helios Bold"/>
                <a:cs typeface="Helios Bold"/>
                <a:sym typeface="Helios Bold"/>
              </a:rPr>
              <a:t>RAND</a:t>
            </a:r>
            <a:r>
              <a:rPr lang="en-US" sz="3299">
                <a:solidFill>
                  <a:srgbClr val="2A2E3A"/>
                </a:solidFill>
                <a:latin typeface="Helios"/>
                <a:ea typeface="Helios"/>
                <a:cs typeface="Helios"/>
                <a:sym typeface="Helios"/>
              </a:rPr>
              <a:t>. </a:t>
            </a:r>
          </a:p>
        </p:txBody>
      </p:sp>
      <p:sp>
        <p:nvSpPr>
          <p:cNvPr id="17" name="TextBox 17"/>
          <p:cNvSpPr txBox="1"/>
          <p:nvPr/>
        </p:nvSpPr>
        <p:spPr>
          <a:xfrm>
            <a:off x="123728" y="5156042"/>
            <a:ext cx="8569593" cy="2897506"/>
          </a:xfrm>
          <a:prstGeom prst="rect">
            <a:avLst/>
          </a:prstGeom>
        </p:spPr>
        <p:txBody>
          <a:bodyPr lIns="0" tIns="0" rIns="0" bIns="0" rtlCol="0" anchor="t">
            <a:spAutoFit/>
          </a:bodyPr>
          <a:lstStyle/>
          <a:p>
            <a:pPr algn="l">
              <a:lnSpc>
                <a:spcPts val="4619"/>
              </a:lnSpc>
            </a:pPr>
            <a:r>
              <a:rPr lang="en-US" sz="3299">
                <a:solidFill>
                  <a:srgbClr val="2A2E3A"/>
                </a:solidFill>
                <a:latin typeface="Helios"/>
                <a:ea typeface="Helios"/>
                <a:cs typeface="Helios"/>
                <a:sym typeface="Helios"/>
              </a:rPr>
              <a:t>Pour devenir officiellement membre de l'AFPC et du SSG et avoir accès à tous les avantages syndicaux, </a:t>
            </a:r>
            <a:r>
              <a:rPr lang="en-US" sz="3299">
                <a:solidFill>
                  <a:srgbClr val="2A2E3A"/>
                </a:solidFill>
                <a:latin typeface="Helios Bold"/>
                <a:ea typeface="Helios Bold"/>
                <a:cs typeface="Helios Bold"/>
                <a:sym typeface="Helios Bold"/>
              </a:rPr>
              <a:t>vous devez signer votre carte de membre</a:t>
            </a:r>
            <a:r>
              <a:rPr lang="en-US" sz="3299">
                <a:solidFill>
                  <a:srgbClr val="2A2E3A"/>
                </a:solidFill>
                <a:latin typeface="Helios"/>
                <a:ea typeface="Helios"/>
                <a:cs typeface="Helios"/>
                <a:sym typeface="Helios"/>
              </a:rPr>
              <a:t>. Vous deviendrez alors un </a:t>
            </a:r>
            <a:r>
              <a:rPr lang="en-US" sz="3299">
                <a:solidFill>
                  <a:srgbClr val="2A2E3A"/>
                </a:solidFill>
                <a:latin typeface="Helios Bold"/>
                <a:ea typeface="Helios Bold"/>
                <a:cs typeface="Helios Bold"/>
                <a:sym typeface="Helios Bold"/>
              </a:rPr>
              <a:t>membre en règle</a:t>
            </a:r>
            <a:r>
              <a:rPr lang="en-US" sz="3299">
                <a:solidFill>
                  <a:srgbClr val="2A2E3A"/>
                </a:solidFill>
                <a:latin typeface="Helios"/>
                <a:ea typeface="Helios"/>
                <a:cs typeface="Helios"/>
                <a:sym typeface="Helios"/>
              </a:rPr>
              <a:t>.</a:t>
            </a:r>
          </a:p>
        </p:txBody>
      </p:sp>
      <p:grpSp>
        <p:nvGrpSpPr>
          <p:cNvPr id="18" name="Group 18"/>
          <p:cNvGrpSpPr/>
          <p:nvPr/>
        </p:nvGrpSpPr>
        <p:grpSpPr>
          <a:xfrm>
            <a:off x="1369666" y="8177276"/>
            <a:ext cx="6077717" cy="1595374"/>
            <a:chOff x="0" y="0"/>
            <a:chExt cx="8103623" cy="2127166"/>
          </a:xfrm>
        </p:grpSpPr>
        <p:grpSp>
          <p:nvGrpSpPr>
            <p:cNvPr id="19" name="Group 19"/>
            <p:cNvGrpSpPr/>
            <p:nvPr/>
          </p:nvGrpSpPr>
          <p:grpSpPr>
            <a:xfrm>
              <a:off x="0" y="0"/>
              <a:ext cx="8103623" cy="2127166"/>
              <a:chOff x="0" y="0"/>
              <a:chExt cx="1600716" cy="420181"/>
            </a:xfrm>
          </p:grpSpPr>
          <p:sp>
            <p:nvSpPr>
              <p:cNvPr id="20" name="Freeform 20"/>
              <p:cNvSpPr/>
              <p:nvPr/>
            </p:nvSpPr>
            <p:spPr>
              <a:xfrm>
                <a:off x="0" y="0"/>
                <a:ext cx="1600716" cy="420181"/>
              </a:xfrm>
              <a:custGeom>
                <a:avLst/>
                <a:gdLst/>
                <a:ahLst/>
                <a:cxnLst/>
                <a:rect l="l" t="t" r="r" b="b"/>
                <a:pathLst>
                  <a:path w="1600716" h="420181">
                    <a:moveTo>
                      <a:pt x="0" y="0"/>
                    </a:moveTo>
                    <a:lnTo>
                      <a:pt x="1600716" y="0"/>
                    </a:lnTo>
                    <a:lnTo>
                      <a:pt x="1600716" y="420181"/>
                    </a:lnTo>
                    <a:lnTo>
                      <a:pt x="0" y="420181"/>
                    </a:lnTo>
                    <a:close/>
                  </a:path>
                </a:pathLst>
              </a:custGeom>
              <a:solidFill>
                <a:srgbClr val="000000">
                  <a:alpha val="0"/>
                </a:srgbClr>
              </a:solidFill>
              <a:ln w="57150" cap="sq">
                <a:solidFill>
                  <a:srgbClr val="000000"/>
                </a:solidFill>
                <a:prstDash val="lgDash"/>
                <a:miter/>
              </a:ln>
            </p:spPr>
            <p:txBody>
              <a:bodyPr/>
              <a:lstStyle/>
              <a:p>
                <a:endParaRPr lang="en-CA"/>
              </a:p>
            </p:txBody>
          </p:sp>
          <p:sp>
            <p:nvSpPr>
              <p:cNvPr id="21" name="TextBox 21"/>
              <p:cNvSpPr txBox="1"/>
              <p:nvPr/>
            </p:nvSpPr>
            <p:spPr>
              <a:xfrm>
                <a:off x="0" y="-38100"/>
                <a:ext cx="1600716" cy="458281"/>
              </a:xfrm>
              <a:prstGeom prst="rect">
                <a:avLst/>
              </a:prstGeom>
            </p:spPr>
            <p:txBody>
              <a:bodyPr lIns="50800" tIns="50800" rIns="50800" bIns="50800" rtlCol="0" anchor="ctr"/>
              <a:lstStyle/>
              <a:p>
                <a:pPr algn="ctr">
                  <a:lnSpc>
                    <a:spcPts val="2100"/>
                  </a:lnSpc>
                </a:pPr>
                <a:endParaRPr/>
              </a:p>
            </p:txBody>
          </p:sp>
        </p:grpSp>
        <p:sp>
          <p:nvSpPr>
            <p:cNvPr id="22" name="TextBox 22"/>
            <p:cNvSpPr txBox="1"/>
            <p:nvPr/>
          </p:nvSpPr>
          <p:spPr>
            <a:xfrm>
              <a:off x="153564" y="268562"/>
              <a:ext cx="7332903" cy="1513842"/>
            </a:xfrm>
            <a:prstGeom prst="rect">
              <a:avLst/>
            </a:prstGeom>
          </p:spPr>
          <p:txBody>
            <a:bodyPr lIns="0" tIns="0" rIns="0" bIns="0" rtlCol="0" anchor="t">
              <a:spAutoFit/>
            </a:bodyPr>
            <a:lstStyle/>
            <a:p>
              <a:pPr algn="ctr">
                <a:lnSpc>
                  <a:spcPts val="4619"/>
                </a:lnSpc>
                <a:spcBef>
                  <a:spcPct val="0"/>
                </a:spcBef>
              </a:pPr>
              <a:r>
                <a:rPr lang="en-US" sz="3299">
                  <a:solidFill>
                    <a:srgbClr val="EF792F"/>
                  </a:solidFill>
                  <a:latin typeface="Helios Bold"/>
                  <a:ea typeface="Helios Bold"/>
                  <a:cs typeface="Helios Bold"/>
                  <a:sym typeface="Helios Bold"/>
                </a:rPr>
                <a:t>Peu importe votre status, vous payez des cotisations</a:t>
              </a:r>
            </a:p>
          </p:txBody>
        </p:sp>
      </p:grpSp>
      <p:sp>
        <p:nvSpPr>
          <p:cNvPr id="23" name="Freeform 23"/>
          <p:cNvSpPr/>
          <p:nvPr/>
        </p:nvSpPr>
        <p:spPr>
          <a:xfrm>
            <a:off x="12004471" y="6863317"/>
            <a:ext cx="3072460" cy="3114120"/>
          </a:xfrm>
          <a:custGeom>
            <a:avLst/>
            <a:gdLst/>
            <a:ahLst/>
            <a:cxnLst/>
            <a:rect l="l" t="t" r="r" b="b"/>
            <a:pathLst>
              <a:path w="3072460" h="3114120">
                <a:moveTo>
                  <a:pt x="0" y="0"/>
                </a:moveTo>
                <a:lnTo>
                  <a:pt x="3072460" y="0"/>
                </a:lnTo>
                <a:lnTo>
                  <a:pt x="3072460" y="3114120"/>
                </a:lnTo>
                <a:lnTo>
                  <a:pt x="0" y="3114120"/>
                </a:lnTo>
                <a:lnTo>
                  <a:pt x="0" y="0"/>
                </a:lnTo>
                <a:close/>
              </a:path>
            </a:pathLst>
          </a:custGeom>
          <a:blipFill>
            <a:blip r:embed="rId2"/>
            <a:stretch>
              <a:fillRect/>
            </a:stretch>
          </a:blipFill>
        </p:spPr>
        <p:txBody>
          <a:bodyPr/>
          <a:lstStyle/>
          <a:p>
            <a:endParaRPr lang="en-CA"/>
          </a:p>
        </p:txBody>
      </p:sp>
      <p:sp>
        <p:nvSpPr>
          <p:cNvPr id="24" name="TextBox 24"/>
          <p:cNvSpPr txBox="1"/>
          <p:nvPr/>
        </p:nvSpPr>
        <p:spPr>
          <a:xfrm>
            <a:off x="9955202" y="6239430"/>
            <a:ext cx="6675202" cy="1238250"/>
          </a:xfrm>
          <a:prstGeom prst="rect">
            <a:avLst/>
          </a:prstGeom>
        </p:spPr>
        <p:txBody>
          <a:bodyPr lIns="0" tIns="0" rIns="0" bIns="0" rtlCol="0" anchor="t">
            <a:spAutoFit/>
          </a:bodyPr>
          <a:lstStyle/>
          <a:p>
            <a:pPr algn="ctr">
              <a:lnSpc>
                <a:spcPts val="3239"/>
              </a:lnSpc>
            </a:pPr>
            <a:r>
              <a:rPr lang="en-US" sz="2699">
                <a:solidFill>
                  <a:srgbClr val="EF792F"/>
                </a:solidFill>
                <a:latin typeface="Helios Bold"/>
                <a:ea typeface="Helios Bold"/>
                <a:cs typeface="Helios Bold"/>
                <a:sym typeface="Helios Bold"/>
              </a:rPr>
              <a:t>N’ATTENDEZ PAS - SIGNEZ VOTRE CARTE DÈS MAINTENANT! </a:t>
            </a:r>
          </a:p>
          <a:p>
            <a:pPr marL="0" lvl="0" indent="0" algn="ctr">
              <a:lnSpc>
                <a:spcPts val="3239"/>
              </a:lnSpc>
            </a:pPr>
            <a:endParaRPr lang="en-US" sz="2699">
              <a:solidFill>
                <a:srgbClr val="EF792F"/>
              </a:solidFill>
              <a:latin typeface="Helios Bold"/>
              <a:ea typeface="Helios Bold"/>
              <a:cs typeface="Helios Bold"/>
              <a:sym typeface="Helio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198109" y="3235849"/>
            <a:ext cx="3334297" cy="4737244"/>
            <a:chOff x="0" y="0"/>
            <a:chExt cx="878169" cy="1247669"/>
          </a:xfrm>
        </p:grpSpPr>
        <p:sp>
          <p:nvSpPr>
            <p:cNvPr id="12" name="Freeform 12"/>
            <p:cNvSpPr/>
            <p:nvPr/>
          </p:nvSpPr>
          <p:spPr>
            <a:xfrm>
              <a:off x="0" y="0"/>
              <a:ext cx="878169" cy="1247669"/>
            </a:xfrm>
            <a:custGeom>
              <a:avLst/>
              <a:gdLst/>
              <a:ahLst/>
              <a:cxnLst/>
              <a:rect l="l" t="t" r="r" b="b"/>
              <a:pathLst>
                <a:path w="878169" h="1247669">
                  <a:moveTo>
                    <a:pt x="0" y="0"/>
                  </a:moveTo>
                  <a:lnTo>
                    <a:pt x="878169" y="0"/>
                  </a:lnTo>
                  <a:lnTo>
                    <a:pt x="878169" y="1247669"/>
                  </a:lnTo>
                  <a:lnTo>
                    <a:pt x="0" y="1247669"/>
                  </a:lnTo>
                  <a:close/>
                </a:path>
              </a:pathLst>
            </a:custGeom>
            <a:solidFill>
              <a:srgbClr val="E4E4E4"/>
            </a:solidFill>
            <a:ln w="9525" cap="sq">
              <a:solidFill>
                <a:srgbClr val="2A2E3A"/>
              </a:solidFill>
              <a:prstDash val="solid"/>
              <a:miter/>
            </a:ln>
          </p:spPr>
          <p:txBody>
            <a:bodyPr/>
            <a:lstStyle/>
            <a:p>
              <a:endParaRPr lang="en-CA"/>
            </a:p>
          </p:txBody>
        </p:sp>
        <p:sp>
          <p:nvSpPr>
            <p:cNvPr id="13" name="TextBox 13"/>
            <p:cNvSpPr txBox="1"/>
            <p:nvPr/>
          </p:nvSpPr>
          <p:spPr>
            <a:xfrm>
              <a:off x="0" y="-38100"/>
              <a:ext cx="878169" cy="1285769"/>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636253" y="4062403"/>
            <a:ext cx="2332254" cy="1081097"/>
          </a:xfrm>
          <a:custGeom>
            <a:avLst/>
            <a:gdLst/>
            <a:ahLst/>
            <a:cxnLst/>
            <a:rect l="l" t="t" r="r" b="b"/>
            <a:pathLst>
              <a:path w="2332254" h="1081097">
                <a:moveTo>
                  <a:pt x="0" y="0"/>
                </a:moveTo>
                <a:lnTo>
                  <a:pt x="2332254" y="0"/>
                </a:lnTo>
                <a:lnTo>
                  <a:pt x="2332254" y="1081097"/>
                </a:lnTo>
                <a:lnTo>
                  <a:pt x="0" y="1081097"/>
                </a:lnTo>
                <a:lnTo>
                  <a:pt x="0" y="0"/>
                </a:lnTo>
                <a:close/>
              </a:path>
            </a:pathLst>
          </a:custGeom>
          <a:blipFill>
            <a:blip r:embed="rId2"/>
            <a:stretch>
              <a:fillRect/>
            </a:stretch>
          </a:blipFill>
        </p:spPr>
        <p:txBody>
          <a:bodyPr/>
          <a:lstStyle/>
          <a:p>
            <a:endParaRPr lang="en-CA"/>
          </a:p>
        </p:txBody>
      </p:sp>
      <p:sp>
        <p:nvSpPr>
          <p:cNvPr id="15" name="Freeform 15"/>
          <p:cNvSpPr/>
          <p:nvPr/>
        </p:nvSpPr>
        <p:spPr>
          <a:xfrm>
            <a:off x="931336" y="8115968"/>
            <a:ext cx="1742088" cy="1742088"/>
          </a:xfrm>
          <a:custGeom>
            <a:avLst/>
            <a:gdLst/>
            <a:ahLst/>
            <a:cxnLst/>
            <a:rect l="l" t="t" r="r" b="b"/>
            <a:pathLst>
              <a:path w="1742088" h="1742088">
                <a:moveTo>
                  <a:pt x="0" y="0"/>
                </a:moveTo>
                <a:lnTo>
                  <a:pt x="1742088" y="0"/>
                </a:lnTo>
                <a:lnTo>
                  <a:pt x="1742088" y="1742088"/>
                </a:lnTo>
                <a:lnTo>
                  <a:pt x="0" y="1742088"/>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4151710" y="3235849"/>
            <a:ext cx="3334297" cy="4737244"/>
            <a:chOff x="0" y="0"/>
            <a:chExt cx="878169" cy="1247669"/>
          </a:xfrm>
        </p:grpSpPr>
        <p:sp>
          <p:nvSpPr>
            <p:cNvPr id="17" name="Freeform 17"/>
            <p:cNvSpPr/>
            <p:nvPr/>
          </p:nvSpPr>
          <p:spPr>
            <a:xfrm>
              <a:off x="0" y="0"/>
              <a:ext cx="878169" cy="1247669"/>
            </a:xfrm>
            <a:custGeom>
              <a:avLst/>
              <a:gdLst/>
              <a:ahLst/>
              <a:cxnLst/>
              <a:rect l="l" t="t" r="r" b="b"/>
              <a:pathLst>
                <a:path w="878169" h="1247669">
                  <a:moveTo>
                    <a:pt x="0" y="0"/>
                  </a:moveTo>
                  <a:lnTo>
                    <a:pt x="878169" y="0"/>
                  </a:lnTo>
                  <a:lnTo>
                    <a:pt x="878169" y="1247669"/>
                  </a:lnTo>
                  <a:lnTo>
                    <a:pt x="0" y="1247669"/>
                  </a:lnTo>
                  <a:close/>
                </a:path>
              </a:pathLst>
            </a:custGeom>
            <a:solidFill>
              <a:srgbClr val="E4E4E4"/>
            </a:solidFill>
            <a:ln w="9525" cap="sq">
              <a:solidFill>
                <a:srgbClr val="2A2E3A"/>
              </a:solidFill>
              <a:prstDash val="solid"/>
              <a:miter/>
            </a:ln>
          </p:spPr>
          <p:txBody>
            <a:bodyPr/>
            <a:lstStyle/>
            <a:p>
              <a:endParaRPr lang="en-CA"/>
            </a:p>
          </p:txBody>
        </p:sp>
        <p:sp>
          <p:nvSpPr>
            <p:cNvPr id="18" name="TextBox 18"/>
            <p:cNvSpPr txBox="1"/>
            <p:nvPr/>
          </p:nvSpPr>
          <p:spPr>
            <a:xfrm>
              <a:off x="0" y="-38100"/>
              <a:ext cx="878169" cy="1285769"/>
            </a:xfrm>
            <a:prstGeom prst="rect">
              <a:avLst/>
            </a:prstGeom>
          </p:spPr>
          <p:txBody>
            <a:bodyPr lIns="50800" tIns="50800" rIns="50800" bIns="50800" rtlCol="0" anchor="ctr"/>
            <a:lstStyle/>
            <a:p>
              <a:pPr algn="ctr">
                <a:lnSpc>
                  <a:spcPts val="2100"/>
                </a:lnSpc>
              </a:pPr>
              <a:endParaRPr/>
            </a:p>
          </p:txBody>
        </p:sp>
      </p:grpSp>
      <p:sp>
        <p:nvSpPr>
          <p:cNvPr id="19" name="Freeform 19"/>
          <p:cNvSpPr/>
          <p:nvPr/>
        </p:nvSpPr>
        <p:spPr>
          <a:xfrm>
            <a:off x="4947897" y="3697226"/>
            <a:ext cx="1741921" cy="1679710"/>
          </a:xfrm>
          <a:custGeom>
            <a:avLst/>
            <a:gdLst/>
            <a:ahLst/>
            <a:cxnLst/>
            <a:rect l="l" t="t" r="r" b="b"/>
            <a:pathLst>
              <a:path w="1741921" h="1679710">
                <a:moveTo>
                  <a:pt x="0" y="0"/>
                </a:moveTo>
                <a:lnTo>
                  <a:pt x="1741921" y="0"/>
                </a:lnTo>
                <a:lnTo>
                  <a:pt x="1741921" y="1679709"/>
                </a:lnTo>
                <a:lnTo>
                  <a:pt x="0" y="1679709"/>
                </a:lnTo>
                <a:lnTo>
                  <a:pt x="0" y="0"/>
                </a:lnTo>
                <a:close/>
              </a:path>
            </a:pathLst>
          </a:custGeom>
          <a:blipFill>
            <a:blip r:embed="rId4"/>
            <a:stretch>
              <a:fillRect/>
            </a:stretch>
          </a:blipFill>
        </p:spPr>
        <p:txBody>
          <a:bodyPr/>
          <a:lstStyle/>
          <a:p>
            <a:endParaRPr lang="en-CA"/>
          </a:p>
        </p:txBody>
      </p:sp>
      <p:grpSp>
        <p:nvGrpSpPr>
          <p:cNvPr id="20" name="Group 20"/>
          <p:cNvGrpSpPr/>
          <p:nvPr/>
        </p:nvGrpSpPr>
        <p:grpSpPr>
          <a:xfrm>
            <a:off x="8170485" y="3235849"/>
            <a:ext cx="3334297" cy="4737244"/>
            <a:chOff x="0" y="0"/>
            <a:chExt cx="878169" cy="1247669"/>
          </a:xfrm>
        </p:grpSpPr>
        <p:sp>
          <p:nvSpPr>
            <p:cNvPr id="21" name="Freeform 21"/>
            <p:cNvSpPr/>
            <p:nvPr/>
          </p:nvSpPr>
          <p:spPr>
            <a:xfrm>
              <a:off x="0" y="0"/>
              <a:ext cx="878169" cy="1247669"/>
            </a:xfrm>
            <a:custGeom>
              <a:avLst/>
              <a:gdLst/>
              <a:ahLst/>
              <a:cxnLst/>
              <a:rect l="l" t="t" r="r" b="b"/>
              <a:pathLst>
                <a:path w="878169" h="1247669">
                  <a:moveTo>
                    <a:pt x="0" y="0"/>
                  </a:moveTo>
                  <a:lnTo>
                    <a:pt x="878169" y="0"/>
                  </a:lnTo>
                  <a:lnTo>
                    <a:pt x="878169" y="1247669"/>
                  </a:lnTo>
                  <a:lnTo>
                    <a:pt x="0" y="1247669"/>
                  </a:lnTo>
                  <a:close/>
                </a:path>
              </a:pathLst>
            </a:custGeom>
            <a:solidFill>
              <a:srgbClr val="E4E4E4"/>
            </a:solidFill>
            <a:ln w="9525" cap="sq">
              <a:solidFill>
                <a:srgbClr val="2A2E3A"/>
              </a:solidFill>
              <a:prstDash val="solid"/>
              <a:miter/>
            </a:ln>
          </p:spPr>
          <p:txBody>
            <a:bodyPr/>
            <a:lstStyle/>
            <a:p>
              <a:endParaRPr lang="en-CA"/>
            </a:p>
          </p:txBody>
        </p:sp>
        <p:sp>
          <p:nvSpPr>
            <p:cNvPr id="22" name="TextBox 22"/>
            <p:cNvSpPr txBox="1"/>
            <p:nvPr/>
          </p:nvSpPr>
          <p:spPr>
            <a:xfrm>
              <a:off x="0" y="-38100"/>
              <a:ext cx="878169" cy="1285769"/>
            </a:xfrm>
            <a:prstGeom prst="rect">
              <a:avLst/>
            </a:prstGeom>
          </p:spPr>
          <p:txBody>
            <a:bodyPr lIns="50800" tIns="50800" rIns="50800" bIns="50800" rtlCol="0" anchor="ctr"/>
            <a:lstStyle/>
            <a:p>
              <a:pPr algn="ctr">
                <a:lnSpc>
                  <a:spcPts val="2100"/>
                </a:lnSpc>
              </a:pPr>
              <a:endParaRPr/>
            </a:p>
          </p:txBody>
        </p:sp>
      </p:grpSp>
      <p:sp>
        <p:nvSpPr>
          <p:cNvPr id="23" name="Freeform 23"/>
          <p:cNvSpPr/>
          <p:nvPr/>
        </p:nvSpPr>
        <p:spPr>
          <a:xfrm>
            <a:off x="9051549" y="3887043"/>
            <a:ext cx="1773810" cy="1596429"/>
          </a:xfrm>
          <a:custGeom>
            <a:avLst/>
            <a:gdLst/>
            <a:ahLst/>
            <a:cxnLst/>
            <a:rect l="l" t="t" r="r" b="b"/>
            <a:pathLst>
              <a:path w="1773810" h="1596429">
                <a:moveTo>
                  <a:pt x="0" y="0"/>
                </a:moveTo>
                <a:lnTo>
                  <a:pt x="1773809" y="0"/>
                </a:lnTo>
                <a:lnTo>
                  <a:pt x="1773809" y="1596428"/>
                </a:lnTo>
                <a:lnTo>
                  <a:pt x="0" y="15964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24" name="TextBox 24"/>
          <p:cNvSpPr txBox="1"/>
          <p:nvPr/>
        </p:nvSpPr>
        <p:spPr>
          <a:xfrm>
            <a:off x="1057662" y="239964"/>
            <a:ext cx="10547940" cy="2571750"/>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AVANTAGES POUR LES MEMBRES</a:t>
            </a:r>
          </a:p>
        </p:txBody>
      </p:sp>
      <p:grpSp>
        <p:nvGrpSpPr>
          <p:cNvPr id="25" name="Group 25"/>
          <p:cNvGrpSpPr/>
          <p:nvPr/>
        </p:nvGrpSpPr>
        <p:grpSpPr>
          <a:xfrm>
            <a:off x="280880" y="5416796"/>
            <a:ext cx="3089779" cy="2580733"/>
            <a:chOff x="0" y="0"/>
            <a:chExt cx="4119706" cy="3440977"/>
          </a:xfrm>
        </p:grpSpPr>
        <p:sp>
          <p:nvSpPr>
            <p:cNvPr id="26" name="TextBox 26"/>
            <p:cNvSpPr txBox="1"/>
            <p:nvPr/>
          </p:nvSpPr>
          <p:spPr>
            <a:xfrm>
              <a:off x="0" y="-9525"/>
              <a:ext cx="4119706" cy="2752725"/>
            </a:xfrm>
            <a:prstGeom prst="rect">
              <a:avLst/>
            </a:prstGeom>
          </p:spPr>
          <p:txBody>
            <a:bodyPr lIns="0" tIns="0" rIns="0" bIns="0" rtlCol="0" anchor="t">
              <a:spAutoFit/>
            </a:bodyPr>
            <a:lstStyle/>
            <a:p>
              <a:pPr marL="0" lvl="0" indent="0" algn="ctr">
                <a:lnSpc>
                  <a:spcPts val="4079"/>
                </a:lnSpc>
                <a:spcBef>
                  <a:spcPct val="0"/>
                </a:spcBef>
              </a:pPr>
              <a:r>
                <a:rPr lang="en-US" sz="3399">
                  <a:solidFill>
                    <a:srgbClr val="2A2E3A"/>
                  </a:solidFill>
                  <a:latin typeface="Helios Bold"/>
                  <a:ea typeface="Helios Bold"/>
                  <a:cs typeface="Helios Bold"/>
                  <a:sym typeface="Helios Bold"/>
                </a:rPr>
                <a:t>Assurance-vie collective de 10 000 $ avec Coughlin</a:t>
              </a:r>
            </a:p>
          </p:txBody>
        </p:sp>
        <p:sp>
          <p:nvSpPr>
            <p:cNvPr id="27" name="TextBox 27"/>
            <p:cNvSpPr txBox="1"/>
            <p:nvPr/>
          </p:nvSpPr>
          <p:spPr>
            <a:xfrm>
              <a:off x="0" y="2906307"/>
              <a:ext cx="4119706" cy="534670"/>
            </a:xfrm>
            <a:prstGeom prst="rect">
              <a:avLst/>
            </a:prstGeom>
          </p:spPr>
          <p:txBody>
            <a:bodyPr lIns="0" tIns="0" rIns="0" bIns="0" rtlCol="0" anchor="t">
              <a:spAutoFit/>
            </a:bodyPr>
            <a:lstStyle/>
            <a:p>
              <a:pPr algn="ctr">
                <a:lnSpc>
                  <a:spcPts val="3359"/>
                </a:lnSpc>
              </a:pPr>
              <a:endParaRPr/>
            </a:p>
          </p:txBody>
        </p:sp>
      </p:grpSp>
      <p:sp>
        <p:nvSpPr>
          <p:cNvPr id="28" name="TextBox 28"/>
          <p:cNvSpPr txBox="1"/>
          <p:nvPr/>
        </p:nvSpPr>
        <p:spPr>
          <a:xfrm>
            <a:off x="12685882" y="3687701"/>
            <a:ext cx="3806998" cy="523875"/>
          </a:xfrm>
          <a:prstGeom prst="rect">
            <a:avLst/>
          </a:prstGeom>
        </p:spPr>
        <p:txBody>
          <a:bodyPr lIns="0" tIns="0" rIns="0" bIns="0" rtlCol="0" anchor="t">
            <a:spAutoFit/>
          </a:bodyPr>
          <a:lstStyle/>
          <a:p>
            <a:pPr marL="0" lvl="0" indent="0" algn="ctr">
              <a:lnSpc>
                <a:spcPts val="4079"/>
              </a:lnSpc>
              <a:spcBef>
                <a:spcPct val="0"/>
              </a:spcBef>
            </a:pPr>
            <a:r>
              <a:rPr lang="en-US" sz="3399">
                <a:solidFill>
                  <a:srgbClr val="2A2E3A"/>
                </a:solidFill>
                <a:latin typeface="Helios Bold"/>
                <a:ea typeface="Helios Bold"/>
                <a:cs typeface="Helios Bold"/>
                <a:sym typeface="Helios Bold"/>
              </a:rPr>
              <a:t>and many more....</a:t>
            </a:r>
          </a:p>
        </p:txBody>
      </p:sp>
      <p:grpSp>
        <p:nvGrpSpPr>
          <p:cNvPr id="29" name="Group 29"/>
          <p:cNvGrpSpPr/>
          <p:nvPr/>
        </p:nvGrpSpPr>
        <p:grpSpPr>
          <a:xfrm>
            <a:off x="4151710" y="5483471"/>
            <a:ext cx="3334297" cy="2856958"/>
            <a:chOff x="0" y="0"/>
            <a:chExt cx="4445729" cy="3809277"/>
          </a:xfrm>
        </p:grpSpPr>
        <p:sp>
          <p:nvSpPr>
            <p:cNvPr id="30" name="TextBox 30"/>
            <p:cNvSpPr txBox="1"/>
            <p:nvPr/>
          </p:nvSpPr>
          <p:spPr>
            <a:xfrm>
              <a:off x="0" y="-9525"/>
              <a:ext cx="4445729" cy="3121025"/>
            </a:xfrm>
            <a:prstGeom prst="rect">
              <a:avLst/>
            </a:prstGeom>
          </p:spPr>
          <p:txBody>
            <a:bodyPr lIns="0" tIns="0" rIns="0" bIns="0" rtlCol="0" anchor="t">
              <a:spAutoFit/>
            </a:bodyPr>
            <a:lstStyle/>
            <a:p>
              <a:pPr algn="ctr">
                <a:lnSpc>
                  <a:spcPts val="3960"/>
                </a:lnSpc>
              </a:pPr>
              <a:r>
                <a:rPr lang="en-US" sz="3300">
                  <a:solidFill>
                    <a:srgbClr val="2A2E3A"/>
                  </a:solidFill>
                  <a:latin typeface="Helios Bold"/>
                  <a:ea typeface="Helios Bold"/>
                  <a:cs typeface="Helios Bold"/>
                  <a:sym typeface="Helios Bold"/>
                </a:rPr>
                <a:t>Programme Pouvoir syndical</a:t>
              </a:r>
            </a:p>
            <a:p>
              <a:pPr marL="0" lvl="0" indent="0" algn="ctr">
                <a:lnSpc>
                  <a:spcPts val="3240"/>
                </a:lnSpc>
                <a:spcBef>
                  <a:spcPct val="0"/>
                </a:spcBef>
              </a:pPr>
              <a:r>
                <a:rPr lang="en-US" sz="2700">
                  <a:solidFill>
                    <a:srgbClr val="2A2E3A"/>
                  </a:solidFill>
                  <a:latin typeface="Helios Bold"/>
                  <a:ea typeface="Helios Bold"/>
                  <a:cs typeface="Helios Bold"/>
                  <a:sym typeface="Helios Bold"/>
                </a:rPr>
                <a:t> (rabais sur une variété de produits)</a:t>
              </a:r>
            </a:p>
          </p:txBody>
        </p:sp>
        <p:sp>
          <p:nvSpPr>
            <p:cNvPr id="31" name="TextBox 31"/>
            <p:cNvSpPr txBox="1"/>
            <p:nvPr/>
          </p:nvSpPr>
          <p:spPr>
            <a:xfrm>
              <a:off x="0" y="3274607"/>
              <a:ext cx="4445729" cy="534670"/>
            </a:xfrm>
            <a:prstGeom prst="rect">
              <a:avLst/>
            </a:prstGeom>
          </p:spPr>
          <p:txBody>
            <a:bodyPr lIns="0" tIns="0" rIns="0" bIns="0" rtlCol="0" anchor="t">
              <a:spAutoFit/>
            </a:bodyPr>
            <a:lstStyle/>
            <a:p>
              <a:pPr algn="ctr">
                <a:lnSpc>
                  <a:spcPts val="3359"/>
                </a:lnSpc>
              </a:pPr>
              <a:endParaRPr/>
            </a:p>
          </p:txBody>
        </p:sp>
      </p:grpSp>
      <p:grpSp>
        <p:nvGrpSpPr>
          <p:cNvPr id="32" name="Group 32"/>
          <p:cNvGrpSpPr/>
          <p:nvPr/>
        </p:nvGrpSpPr>
        <p:grpSpPr>
          <a:xfrm>
            <a:off x="8271305" y="5604471"/>
            <a:ext cx="3233476" cy="2542633"/>
            <a:chOff x="0" y="0"/>
            <a:chExt cx="4311302" cy="3390177"/>
          </a:xfrm>
        </p:grpSpPr>
        <p:sp>
          <p:nvSpPr>
            <p:cNvPr id="33" name="TextBox 33"/>
            <p:cNvSpPr txBox="1"/>
            <p:nvPr/>
          </p:nvSpPr>
          <p:spPr>
            <a:xfrm>
              <a:off x="0" y="-9525"/>
              <a:ext cx="4311302" cy="2701925"/>
            </a:xfrm>
            <a:prstGeom prst="rect">
              <a:avLst/>
            </a:prstGeom>
          </p:spPr>
          <p:txBody>
            <a:bodyPr lIns="0" tIns="0" rIns="0" bIns="0" rtlCol="0" anchor="t">
              <a:spAutoFit/>
            </a:bodyPr>
            <a:lstStyle/>
            <a:p>
              <a:pPr marL="0" lvl="0" indent="0" algn="ctr">
                <a:lnSpc>
                  <a:spcPts val="3960"/>
                </a:lnSpc>
                <a:spcBef>
                  <a:spcPct val="0"/>
                </a:spcBef>
              </a:pPr>
              <a:r>
                <a:rPr lang="en-US" sz="3300">
                  <a:solidFill>
                    <a:srgbClr val="2A2E3A"/>
                  </a:solidFill>
                  <a:latin typeface="Helios Bold"/>
                  <a:ea typeface="Helios Bold"/>
                  <a:cs typeface="Helios Bold"/>
                  <a:sym typeface="Helios Bold"/>
                </a:rPr>
                <a:t>Bourses du SSG pour dépendants et membres</a:t>
              </a:r>
            </a:p>
          </p:txBody>
        </p:sp>
        <p:sp>
          <p:nvSpPr>
            <p:cNvPr id="34" name="TextBox 34"/>
            <p:cNvSpPr txBox="1"/>
            <p:nvPr/>
          </p:nvSpPr>
          <p:spPr>
            <a:xfrm>
              <a:off x="0" y="2855507"/>
              <a:ext cx="4311302" cy="534670"/>
            </a:xfrm>
            <a:prstGeom prst="rect">
              <a:avLst/>
            </a:prstGeom>
          </p:spPr>
          <p:txBody>
            <a:bodyPr lIns="0" tIns="0" rIns="0" bIns="0" rtlCol="0" anchor="t">
              <a:spAutoFit/>
            </a:bodyPr>
            <a:lstStyle/>
            <a:p>
              <a:pPr algn="ctr">
                <a:lnSpc>
                  <a:spcPts val="3359"/>
                </a:lnSpc>
              </a:pPr>
              <a:endParaRPr/>
            </a:p>
          </p:txBody>
        </p:sp>
      </p:grpSp>
      <p:sp>
        <p:nvSpPr>
          <p:cNvPr id="35" name="Freeform 35"/>
          <p:cNvSpPr/>
          <p:nvPr/>
        </p:nvSpPr>
        <p:spPr>
          <a:xfrm>
            <a:off x="5014499" y="8163931"/>
            <a:ext cx="1608719" cy="1608719"/>
          </a:xfrm>
          <a:custGeom>
            <a:avLst/>
            <a:gdLst/>
            <a:ahLst/>
            <a:cxnLst/>
            <a:rect l="l" t="t" r="r" b="b"/>
            <a:pathLst>
              <a:path w="1608719" h="1608719">
                <a:moveTo>
                  <a:pt x="0" y="0"/>
                </a:moveTo>
                <a:lnTo>
                  <a:pt x="1608718" y="0"/>
                </a:lnTo>
                <a:lnTo>
                  <a:pt x="1608718" y="1608719"/>
                </a:lnTo>
                <a:lnTo>
                  <a:pt x="0" y="1608719"/>
                </a:lnTo>
                <a:lnTo>
                  <a:pt x="0" y="0"/>
                </a:lnTo>
                <a:close/>
              </a:path>
            </a:pathLst>
          </a:custGeom>
          <a:blipFill>
            <a:blip r:embed="rId7"/>
            <a:stretch>
              <a:fillRect/>
            </a:stretch>
          </a:blipFill>
        </p:spPr>
        <p:txBody>
          <a:bodyPr/>
          <a:lstStyle/>
          <a:p>
            <a:endParaRPr lang="en-CA"/>
          </a:p>
        </p:txBody>
      </p:sp>
      <p:sp>
        <p:nvSpPr>
          <p:cNvPr id="36" name="Freeform 36"/>
          <p:cNvSpPr/>
          <p:nvPr/>
        </p:nvSpPr>
        <p:spPr>
          <a:xfrm>
            <a:off x="9144000" y="8188798"/>
            <a:ext cx="1596429" cy="1596429"/>
          </a:xfrm>
          <a:custGeom>
            <a:avLst/>
            <a:gdLst/>
            <a:ahLst/>
            <a:cxnLst/>
            <a:rect l="l" t="t" r="r" b="b"/>
            <a:pathLst>
              <a:path w="1596429" h="1596429">
                <a:moveTo>
                  <a:pt x="0" y="0"/>
                </a:moveTo>
                <a:lnTo>
                  <a:pt x="1596429" y="0"/>
                </a:lnTo>
                <a:lnTo>
                  <a:pt x="1596429" y="1596428"/>
                </a:lnTo>
                <a:lnTo>
                  <a:pt x="0" y="1596428"/>
                </a:lnTo>
                <a:lnTo>
                  <a:pt x="0" y="0"/>
                </a:lnTo>
                <a:close/>
              </a:path>
            </a:pathLst>
          </a:custGeom>
          <a:blipFill>
            <a:blip r:embed="rId8"/>
            <a:stretch>
              <a:fillRect/>
            </a:stretch>
          </a:blipFill>
        </p:spPr>
        <p:txBody>
          <a:bodyPr/>
          <a:lstStyle/>
          <a:p>
            <a:endParaRPr lang="en-CA"/>
          </a:p>
        </p:txBody>
      </p:sp>
      <p:sp>
        <p:nvSpPr>
          <p:cNvPr id="37" name="Freeform 37"/>
          <p:cNvSpPr/>
          <p:nvPr/>
        </p:nvSpPr>
        <p:spPr>
          <a:xfrm>
            <a:off x="15100304" y="4685257"/>
            <a:ext cx="1596429" cy="1596429"/>
          </a:xfrm>
          <a:custGeom>
            <a:avLst/>
            <a:gdLst/>
            <a:ahLst/>
            <a:cxnLst/>
            <a:rect l="l" t="t" r="r" b="b"/>
            <a:pathLst>
              <a:path w="1596429" h="1596429">
                <a:moveTo>
                  <a:pt x="0" y="0"/>
                </a:moveTo>
                <a:lnTo>
                  <a:pt x="1596429" y="0"/>
                </a:lnTo>
                <a:lnTo>
                  <a:pt x="1596429" y="1596429"/>
                </a:lnTo>
                <a:lnTo>
                  <a:pt x="0" y="1596429"/>
                </a:lnTo>
                <a:lnTo>
                  <a:pt x="0" y="0"/>
                </a:lnTo>
                <a:close/>
              </a:path>
            </a:pathLst>
          </a:custGeom>
          <a:blipFill>
            <a:blip r:embed="rId9"/>
            <a:stretch>
              <a:fillRect/>
            </a:stretch>
          </a:blipFill>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594198" y="-132189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834270" y="1492995"/>
            <a:ext cx="13500205" cy="2069533"/>
            <a:chOff x="0" y="0"/>
            <a:chExt cx="18000273" cy="2759377"/>
          </a:xfrm>
        </p:grpSpPr>
        <p:sp>
          <p:nvSpPr>
            <p:cNvPr id="6" name="TextBox 6"/>
            <p:cNvSpPr txBox="1"/>
            <p:nvPr/>
          </p:nvSpPr>
          <p:spPr>
            <a:xfrm>
              <a:off x="0" y="0"/>
              <a:ext cx="18000273" cy="1714500"/>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COMMENT S’IMPLIQUER</a:t>
              </a:r>
            </a:p>
          </p:txBody>
        </p:sp>
        <p:sp>
          <p:nvSpPr>
            <p:cNvPr id="7" name="TextBox 7"/>
            <p:cNvSpPr txBox="1"/>
            <p:nvPr/>
          </p:nvSpPr>
          <p:spPr>
            <a:xfrm>
              <a:off x="0" y="1998223"/>
              <a:ext cx="14536139" cy="761154"/>
            </a:xfrm>
            <a:prstGeom prst="rect">
              <a:avLst/>
            </a:prstGeom>
          </p:spPr>
          <p:txBody>
            <a:bodyPr lIns="0" tIns="0" rIns="0" bIns="0" rtlCol="0" anchor="t">
              <a:spAutoFit/>
            </a:bodyPr>
            <a:lstStyle/>
            <a:p>
              <a:pPr algn="l">
                <a:lnSpc>
                  <a:spcPts val="4759"/>
                </a:lnSpc>
              </a:pPr>
              <a:endParaRPr/>
            </a:p>
          </p:txBody>
        </p:sp>
      </p:grpSp>
      <p:grpSp>
        <p:nvGrpSpPr>
          <p:cNvPr id="8" name="Group 8"/>
          <p:cNvGrpSpPr/>
          <p:nvPr/>
        </p:nvGrpSpPr>
        <p:grpSpPr>
          <a:xfrm>
            <a:off x="512857" y="4433195"/>
            <a:ext cx="5398813" cy="2242566"/>
            <a:chOff x="0" y="0"/>
            <a:chExt cx="1421910" cy="590635"/>
          </a:xfrm>
        </p:grpSpPr>
        <p:sp>
          <p:nvSpPr>
            <p:cNvPr id="9" name="Freeform 9"/>
            <p:cNvSpPr/>
            <p:nvPr/>
          </p:nvSpPr>
          <p:spPr>
            <a:xfrm>
              <a:off x="0" y="0"/>
              <a:ext cx="1421910" cy="590635"/>
            </a:xfrm>
            <a:custGeom>
              <a:avLst/>
              <a:gdLst/>
              <a:ahLst/>
              <a:cxnLst/>
              <a:rect l="l" t="t" r="r" b="b"/>
              <a:pathLst>
                <a:path w="1421910" h="590635">
                  <a:moveTo>
                    <a:pt x="0" y="0"/>
                  </a:moveTo>
                  <a:lnTo>
                    <a:pt x="1421910" y="0"/>
                  </a:lnTo>
                  <a:lnTo>
                    <a:pt x="1421910" y="590635"/>
                  </a:lnTo>
                  <a:lnTo>
                    <a:pt x="0" y="590635"/>
                  </a:lnTo>
                  <a:close/>
                </a:path>
              </a:pathLst>
            </a:custGeom>
            <a:solidFill>
              <a:srgbClr val="E4E4E4"/>
            </a:solidFill>
            <a:ln w="9525" cap="sq">
              <a:solidFill>
                <a:srgbClr val="2A2E3A"/>
              </a:solidFill>
              <a:prstDash val="solid"/>
              <a:miter/>
            </a:ln>
          </p:spPr>
          <p:txBody>
            <a:bodyPr/>
            <a:lstStyle/>
            <a:p>
              <a:endParaRPr lang="en-CA"/>
            </a:p>
          </p:txBody>
        </p:sp>
        <p:sp>
          <p:nvSpPr>
            <p:cNvPr id="10" name="TextBox 10"/>
            <p:cNvSpPr txBox="1"/>
            <p:nvPr/>
          </p:nvSpPr>
          <p:spPr>
            <a:xfrm>
              <a:off x="0" y="-57150"/>
              <a:ext cx="1421910" cy="647785"/>
            </a:xfrm>
            <a:prstGeom prst="rect">
              <a:avLst/>
            </a:prstGeom>
          </p:spPr>
          <p:txBody>
            <a:bodyPr lIns="50800" tIns="50800" rIns="50800" bIns="50800" rtlCol="0" anchor="ctr"/>
            <a:lstStyle/>
            <a:p>
              <a:pPr algn="ctr">
                <a:lnSpc>
                  <a:spcPts val="4199"/>
                </a:lnSpc>
              </a:pPr>
              <a:r>
                <a:rPr lang="en-US" sz="2999">
                  <a:solidFill>
                    <a:srgbClr val="EF792F"/>
                  </a:solidFill>
                  <a:latin typeface="Helios Bold"/>
                  <a:ea typeface="Helios Bold"/>
                  <a:cs typeface="Helios Bold"/>
                  <a:sym typeface="Helios Bold"/>
                </a:rPr>
                <a:t>APPRENEZ-EN PLUS SUR VOTRE SYNDICAT ET SUR LES REPRÉSENTANTS DE VOTRE SECTION LOCALE</a:t>
              </a:r>
            </a:p>
          </p:txBody>
        </p:sp>
      </p:grpSp>
      <p:grpSp>
        <p:nvGrpSpPr>
          <p:cNvPr id="11" name="Group 11"/>
          <p:cNvGrpSpPr/>
          <p:nvPr/>
        </p:nvGrpSpPr>
        <p:grpSpPr>
          <a:xfrm>
            <a:off x="13814230" y="9258300"/>
            <a:ext cx="5765006" cy="1028700"/>
            <a:chOff x="0" y="0"/>
            <a:chExt cx="1049690" cy="187305"/>
          </a:xfrm>
        </p:grpSpPr>
        <p:sp>
          <p:nvSpPr>
            <p:cNvPr id="12" name="Freeform 12"/>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3" name="TextBox 13"/>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574987" y="6946215"/>
            <a:ext cx="5274554" cy="2127974"/>
          </a:xfrm>
          <a:prstGeom prst="rect">
            <a:avLst/>
          </a:prstGeom>
        </p:spPr>
        <p:txBody>
          <a:bodyPr lIns="0" tIns="0" rIns="0" bIns="0" rtlCol="0" anchor="t">
            <a:spAutoFit/>
          </a:bodyPr>
          <a:lstStyle/>
          <a:p>
            <a:pPr algn="ctr">
              <a:lnSpc>
                <a:spcPts val="3357"/>
              </a:lnSpc>
              <a:spcBef>
                <a:spcPct val="0"/>
              </a:spcBef>
            </a:pPr>
            <a:r>
              <a:rPr lang="en-US" sz="2397">
                <a:solidFill>
                  <a:srgbClr val="000000"/>
                </a:solidFill>
                <a:latin typeface="Helios"/>
                <a:ea typeface="Helios"/>
                <a:cs typeface="Helios"/>
                <a:sym typeface="Helios"/>
              </a:rPr>
              <a:t>C'est le point de départ - apprendre sur le SSG et apprendre à connaître vos représentants locaux vous aideront à mieux comprendre comment tout fonctionne !</a:t>
            </a:r>
          </a:p>
        </p:txBody>
      </p:sp>
      <p:grpSp>
        <p:nvGrpSpPr>
          <p:cNvPr id="15" name="Group 15"/>
          <p:cNvGrpSpPr/>
          <p:nvPr/>
        </p:nvGrpSpPr>
        <p:grpSpPr>
          <a:xfrm>
            <a:off x="12819383" y="4433195"/>
            <a:ext cx="5398813" cy="2194658"/>
            <a:chOff x="0" y="0"/>
            <a:chExt cx="1421910" cy="578017"/>
          </a:xfrm>
        </p:grpSpPr>
        <p:sp>
          <p:nvSpPr>
            <p:cNvPr id="16" name="Freeform 16"/>
            <p:cNvSpPr/>
            <p:nvPr/>
          </p:nvSpPr>
          <p:spPr>
            <a:xfrm>
              <a:off x="0" y="0"/>
              <a:ext cx="1421910" cy="578017"/>
            </a:xfrm>
            <a:custGeom>
              <a:avLst/>
              <a:gdLst/>
              <a:ahLst/>
              <a:cxnLst/>
              <a:rect l="l" t="t" r="r" b="b"/>
              <a:pathLst>
                <a:path w="1421910" h="578017">
                  <a:moveTo>
                    <a:pt x="0" y="0"/>
                  </a:moveTo>
                  <a:lnTo>
                    <a:pt x="1421910" y="0"/>
                  </a:lnTo>
                  <a:lnTo>
                    <a:pt x="1421910" y="578017"/>
                  </a:lnTo>
                  <a:lnTo>
                    <a:pt x="0" y="578017"/>
                  </a:lnTo>
                  <a:close/>
                </a:path>
              </a:pathLst>
            </a:custGeom>
            <a:solidFill>
              <a:srgbClr val="E4E4E4"/>
            </a:solidFill>
            <a:ln w="9525" cap="sq">
              <a:solidFill>
                <a:srgbClr val="2A2E3A"/>
              </a:solidFill>
              <a:prstDash val="solid"/>
              <a:miter/>
            </a:ln>
          </p:spPr>
          <p:txBody>
            <a:bodyPr/>
            <a:lstStyle/>
            <a:p>
              <a:endParaRPr lang="en-CA"/>
            </a:p>
          </p:txBody>
        </p:sp>
        <p:sp>
          <p:nvSpPr>
            <p:cNvPr id="17" name="TextBox 17"/>
            <p:cNvSpPr txBox="1"/>
            <p:nvPr/>
          </p:nvSpPr>
          <p:spPr>
            <a:xfrm>
              <a:off x="0" y="-57150"/>
              <a:ext cx="1421910" cy="635167"/>
            </a:xfrm>
            <a:prstGeom prst="rect">
              <a:avLst/>
            </a:prstGeom>
          </p:spPr>
          <p:txBody>
            <a:bodyPr lIns="50800" tIns="50800" rIns="50800" bIns="50800" rtlCol="0" anchor="ctr"/>
            <a:lstStyle/>
            <a:p>
              <a:pPr algn="ctr">
                <a:lnSpc>
                  <a:spcPts val="4199"/>
                </a:lnSpc>
              </a:pPr>
              <a:r>
                <a:rPr lang="en-US" sz="2999">
                  <a:solidFill>
                    <a:srgbClr val="EF792F"/>
                  </a:solidFill>
                  <a:latin typeface="Helios Bold"/>
                  <a:ea typeface="Helios Bold"/>
                  <a:cs typeface="Helios Bold"/>
                  <a:sym typeface="Helios Bold"/>
                </a:rPr>
                <a:t>Aidez votre section locale</a:t>
              </a:r>
            </a:p>
          </p:txBody>
        </p:sp>
      </p:grpSp>
      <p:sp>
        <p:nvSpPr>
          <p:cNvPr id="18" name="TextBox 18"/>
          <p:cNvSpPr txBox="1"/>
          <p:nvPr/>
        </p:nvSpPr>
        <p:spPr>
          <a:xfrm>
            <a:off x="12819383" y="6733042"/>
            <a:ext cx="5398813" cy="2554320"/>
          </a:xfrm>
          <a:prstGeom prst="rect">
            <a:avLst/>
          </a:prstGeom>
        </p:spPr>
        <p:txBody>
          <a:bodyPr lIns="0" tIns="0" rIns="0" bIns="0" rtlCol="0" anchor="t">
            <a:spAutoFit/>
          </a:bodyPr>
          <a:lstStyle/>
          <a:p>
            <a:pPr algn="ctr">
              <a:lnSpc>
                <a:spcPts val="3357"/>
              </a:lnSpc>
              <a:spcBef>
                <a:spcPct val="0"/>
              </a:spcBef>
            </a:pPr>
            <a:r>
              <a:rPr lang="en-US" sz="2397">
                <a:solidFill>
                  <a:srgbClr val="000000"/>
                </a:solidFill>
                <a:latin typeface="Helios"/>
                <a:ea typeface="Helios"/>
                <a:cs typeface="Helios"/>
                <a:sym typeface="Helios"/>
              </a:rPr>
              <a:t>Les sections locales sont toujours à la recherche d'aide sur le terrain, que ce soit pour partager des informations, mobiliser des membres, organiser des événements sociaux ou rencontrer de nouveaux membres.</a:t>
            </a:r>
          </a:p>
        </p:txBody>
      </p:sp>
      <p:grpSp>
        <p:nvGrpSpPr>
          <p:cNvPr id="19" name="Group 19"/>
          <p:cNvGrpSpPr/>
          <p:nvPr/>
        </p:nvGrpSpPr>
        <p:grpSpPr>
          <a:xfrm>
            <a:off x="6668095" y="4481102"/>
            <a:ext cx="5398813" cy="2242566"/>
            <a:chOff x="0" y="0"/>
            <a:chExt cx="1421910" cy="590635"/>
          </a:xfrm>
        </p:grpSpPr>
        <p:sp>
          <p:nvSpPr>
            <p:cNvPr id="20" name="Freeform 20"/>
            <p:cNvSpPr/>
            <p:nvPr/>
          </p:nvSpPr>
          <p:spPr>
            <a:xfrm>
              <a:off x="0" y="0"/>
              <a:ext cx="1421910" cy="590635"/>
            </a:xfrm>
            <a:custGeom>
              <a:avLst/>
              <a:gdLst/>
              <a:ahLst/>
              <a:cxnLst/>
              <a:rect l="l" t="t" r="r" b="b"/>
              <a:pathLst>
                <a:path w="1421910" h="590635">
                  <a:moveTo>
                    <a:pt x="0" y="0"/>
                  </a:moveTo>
                  <a:lnTo>
                    <a:pt x="1421910" y="0"/>
                  </a:lnTo>
                  <a:lnTo>
                    <a:pt x="1421910" y="590635"/>
                  </a:lnTo>
                  <a:lnTo>
                    <a:pt x="0" y="590635"/>
                  </a:lnTo>
                  <a:close/>
                </a:path>
              </a:pathLst>
            </a:custGeom>
            <a:solidFill>
              <a:srgbClr val="E4E4E4"/>
            </a:solidFill>
            <a:ln w="9525" cap="sq">
              <a:solidFill>
                <a:srgbClr val="2A2E3A"/>
              </a:solidFill>
              <a:prstDash val="solid"/>
              <a:miter/>
            </a:ln>
          </p:spPr>
          <p:txBody>
            <a:bodyPr/>
            <a:lstStyle/>
            <a:p>
              <a:endParaRPr lang="en-CA"/>
            </a:p>
          </p:txBody>
        </p:sp>
        <p:sp>
          <p:nvSpPr>
            <p:cNvPr id="21" name="TextBox 21"/>
            <p:cNvSpPr txBox="1"/>
            <p:nvPr/>
          </p:nvSpPr>
          <p:spPr>
            <a:xfrm>
              <a:off x="0" y="-57150"/>
              <a:ext cx="1421910" cy="647785"/>
            </a:xfrm>
            <a:prstGeom prst="rect">
              <a:avLst/>
            </a:prstGeom>
          </p:spPr>
          <p:txBody>
            <a:bodyPr lIns="50800" tIns="50800" rIns="50800" bIns="50800" rtlCol="0" anchor="ctr"/>
            <a:lstStyle/>
            <a:p>
              <a:pPr algn="ctr">
                <a:lnSpc>
                  <a:spcPts val="4199"/>
                </a:lnSpc>
              </a:pPr>
              <a:r>
                <a:rPr lang="en-US" sz="2999">
                  <a:solidFill>
                    <a:srgbClr val="EF792F"/>
                  </a:solidFill>
                  <a:latin typeface="Helios Bold"/>
                  <a:ea typeface="Helios Bold"/>
                  <a:cs typeface="Helios Bold"/>
                  <a:sym typeface="Helios Bold"/>
                </a:rPr>
                <a:t>ASSITEZ À L’ASSEMBLÉE ANNUELLE GÉNÉRALE (AGA) DE VOTRE SECTION LOCALE</a:t>
              </a:r>
            </a:p>
          </p:txBody>
        </p:sp>
      </p:grpSp>
      <p:sp>
        <p:nvSpPr>
          <p:cNvPr id="22" name="TextBox 22"/>
          <p:cNvSpPr txBox="1"/>
          <p:nvPr/>
        </p:nvSpPr>
        <p:spPr>
          <a:xfrm>
            <a:off x="6990537" y="6754807"/>
            <a:ext cx="4753928" cy="334899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Helios"/>
                <a:ea typeface="Helios"/>
                <a:cs typeface="Helios"/>
                <a:sym typeface="Helios"/>
              </a:rPr>
              <a:t>Assister à l'AGA de votre section locale est un excellent moyen d'en savoir plus sur les activités de votre section locale. C'est à cette occasion que vous voterez le budget de votre section locale et que vous vous présenterez à un poste électif.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8637" y="0"/>
            <a:ext cx="18408460" cy="10287000"/>
            <a:chOff x="0" y="0"/>
            <a:chExt cx="452149" cy="252670"/>
          </a:xfrm>
        </p:grpSpPr>
        <p:sp>
          <p:nvSpPr>
            <p:cNvPr id="3" name="Freeform 3"/>
            <p:cNvSpPr/>
            <p:nvPr/>
          </p:nvSpPr>
          <p:spPr>
            <a:xfrm>
              <a:off x="0" y="0"/>
              <a:ext cx="452149" cy="252670"/>
            </a:xfrm>
            <a:custGeom>
              <a:avLst/>
              <a:gdLst/>
              <a:ahLst/>
              <a:cxnLst/>
              <a:rect l="l" t="t" r="r" b="b"/>
              <a:pathLst>
                <a:path w="452149" h="252670">
                  <a:moveTo>
                    <a:pt x="203200" y="0"/>
                  </a:moveTo>
                  <a:lnTo>
                    <a:pt x="248949" y="0"/>
                  </a:lnTo>
                  <a:lnTo>
                    <a:pt x="452149" y="252670"/>
                  </a:lnTo>
                  <a:lnTo>
                    <a:pt x="0" y="252670"/>
                  </a:lnTo>
                  <a:lnTo>
                    <a:pt x="203200" y="0"/>
                  </a:lnTo>
                  <a:close/>
                </a:path>
              </a:pathLst>
            </a:custGeom>
            <a:solidFill>
              <a:srgbClr val="E4E4E4"/>
            </a:solidFill>
          </p:spPr>
          <p:txBody>
            <a:bodyPr/>
            <a:lstStyle/>
            <a:p>
              <a:endParaRPr lang="en-CA"/>
            </a:p>
          </p:txBody>
        </p:sp>
        <p:sp>
          <p:nvSpPr>
            <p:cNvPr id="4" name="TextBox 4"/>
            <p:cNvSpPr txBox="1"/>
            <p:nvPr/>
          </p:nvSpPr>
          <p:spPr>
            <a:xfrm>
              <a:off x="127000" y="-38100"/>
              <a:ext cx="198149"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3926479" y="-642823"/>
            <a:ext cx="14753038" cy="3370693"/>
            <a:chOff x="0" y="0"/>
            <a:chExt cx="819809" cy="187305"/>
          </a:xfrm>
        </p:grpSpPr>
        <p:sp>
          <p:nvSpPr>
            <p:cNvPr id="6" name="Freeform 6"/>
            <p:cNvSpPr/>
            <p:nvPr/>
          </p:nvSpPr>
          <p:spPr>
            <a:xfrm>
              <a:off x="0" y="0"/>
              <a:ext cx="819809" cy="187305"/>
            </a:xfrm>
            <a:custGeom>
              <a:avLst/>
              <a:gdLst/>
              <a:ahLst/>
              <a:cxnLst/>
              <a:rect l="l" t="t" r="r" b="b"/>
              <a:pathLst>
                <a:path w="819809" h="187305">
                  <a:moveTo>
                    <a:pt x="203200" y="0"/>
                  </a:moveTo>
                  <a:lnTo>
                    <a:pt x="616609" y="0"/>
                  </a:lnTo>
                  <a:lnTo>
                    <a:pt x="819809" y="187305"/>
                  </a:lnTo>
                  <a:lnTo>
                    <a:pt x="0" y="187305"/>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565809" cy="225405"/>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rot="-10800000">
            <a:off x="1028700" y="-2727870"/>
            <a:ext cx="21853498" cy="5455740"/>
            <a:chOff x="0" y="0"/>
            <a:chExt cx="1012092" cy="252670"/>
          </a:xfrm>
        </p:grpSpPr>
        <p:sp>
          <p:nvSpPr>
            <p:cNvPr id="12" name="Freeform 12"/>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13" name="TextBox 13"/>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642946" y="3172762"/>
            <a:ext cx="15104474" cy="6758260"/>
          </a:xfrm>
          <a:prstGeom prst="rect">
            <a:avLst/>
          </a:prstGeom>
        </p:spPr>
        <p:txBody>
          <a:bodyPr lIns="0" tIns="0" rIns="0" bIns="0" rtlCol="0" anchor="t">
            <a:spAutoFit/>
          </a:bodyPr>
          <a:lstStyle/>
          <a:p>
            <a:pPr algn="l">
              <a:lnSpc>
                <a:spcPts val="4867"/>
              </a:lnSpc>
            </a:pPr>
            <a:r>
              <a:rPr lang="en-US" sz="3476" dirty="0" err="1">
                <a:solidFill>
                  <a:srgbClr val="2A2E3A"/>
                </a:solidFill>
                <a:latin typeface="Helios Bold"/>
                <a:ea typeface="Helios Bold"/>
                <a:cs typeface="Helios Bold"/>
                <a:sym typeface="Helios Bold"/>
              </a:rPr>
              <a:t>N'hésitez</a:t>
            </a:r>
            <a:r>
              <a:rPr lang="en-US" sz="3476" dirty="0">
                <a:solidFill>
                  <a:srgbClr val="2A2E3A"/>
                </a:solidFill>
                <a:latin typeface="Helios Bold"/>
                <a:ea typeface="Helios Bold"/>
                <a:cs typeface="Helios Bold"/>
                <a:sym typeface="Helios Bold"/>
              </a:rPr>
              <a:t> pas à nous </a:t>
            </a:r>
            <a:r>
              <a:rPr lang="en-US" sz="3476" dirty="0" err="1">
                <a:solidFill>
                  <a:srgbClr val="2A2E3A"/>
                </a:solidFill>
                <a:latin typeface="Helios Bold"/>
                <a:ea typeface="Helios Bold"/>
                <a:cs typeface="Helios Bold"/>
                <a:sym typeface="Helios Bold"/>
              </a:rPr>
              <a:t>contacter</a:t>
            </a:r>
            <a:r>
              <a:rPr lang="en-US" sz="3476" dirty="0">
                <a:solidFill>
                  <a:srgbClr val="2A2E3A"/>
                </a:solidFill>
                <a:latin typeface="Helios Bold"/>
                <a:ea typeface="Helios Bold"/>
                <a:cs typeface="Helios Bold"/>
                <a:sym typeface="Helios Bold"/>
              </a:rPr>
              <a:t> !</a:t>
            </a:r>
          </a:p>
          <a:p>
            <a:pPr algn="l">
              <a:lnSpc>
                <a:spcPts val="4867"/>
              </a:lnSpc>
            </a:pPr>
            <a:endParaRPr lang="en-US" sz="3476" dirty="0">
              <a:solidFill>
                <a:srgbClr val="2A2E3A"/>
              </a:solidFill>
              <a:latin typeface="Helios Bold"/>
              <a:ea typeface="Helios Bold"/>
              <a:cs typeface="Helios Bold"/>
              <a:sym typeface="Helios Bold"/>
            </a:endParaRPr>
          </a:p>
          <a:p>
            <a:pPr algn="l">
              <a:lnSpc>
                <a:spcPts val="4867"/>
              </a:lnSpc>
            </a:pPr>
            <a:r>
              <a:rPr lang="en-US" sz="3476" dirty="0">
                <a:solidFill>
                  <a:srgbClr val="2A2E3A"/>
                </a:solidFill>
                <a:latin typeface="Helios Bold"/>
                <a:ea typeface="Helios Bold"/>
                <a:cs typeface="Helios Bold"/>
                <a:sym typeface="Helios Bold"/>
              </a:rPr>
              <a:t>Section locale </a:t>
            </a:r>
            <a:r>
              <a:rPr lang="en-US" sz="3476" dirty="0">
                <a:solidFill>
                  <a:srgbClr val="2A2E3A"/>
                </a:solidFill>
                <a:latin typeface="Helios Bold Italics"/>
                <a:ea typeface="Helios Bold Italics"/>
                <a:cs typeface="Helios Bold Italics"/>
                <a:sym typeface="Helios Bold Italics"/>
              </a:rPr>
              <a:t>70055</a:t>
            </a:r>
          </a:p>
          <a:p>
            <a:pPr algn="l">
              <a:lnSpc>
                <a:spcPts val="4867"/>
              </a:lnSpc>
            </a:pPr>
            <a:endParaRPr lang="en-US" sz="3476" dirty="0">
              <a:solidFill>
                <a:srgbClr val="2A2E3A"/>
              </a:solidFill>
              <a:latin typeface="Helios Bold Italics"/>
              <a:ea typeface="Helios Bold Italics"/>
              <a:cs typeface="Helios Bold Italics"/>
              <a:sym typeface="Helios Bold Italics"/>
            </a:endParaRPr>
          </a:p>
          <a:p>
            <a:pPr>
              <a:lnSpc>
                <a:spcPts val="4867"/>
              </a:lnSpc>
            </a:pPr>
            <a:r>
              <a:rPr lang="en-US" sz="3476" dirty="0">
                <a:solidFill>
                  <a:srgbClr val="2A2E3A"/>
                </a:solidFill>
                <a:latin typeface="Helios Bold"/>
                <a:ea typeface="Helios Bold"/>
                <a:cs typeface="Helios Bold"/>
                <a:sym typeface="Helios Bold"/>
              </a:rPr>
              <a:t>Web page: </a:t>
            </a:r>
            <a:r>
              <a:rPr lang="en-CA" sz="3600" dirty="0">
                <a:latin typeface="Helios Bold" panose="020B0604020202020204" charset="0"/>
                <a:hlinkClick r:id="rId2"/>
              </a:rPr>
              <a:t>Section locale 70055 </a:t>
            </a:r>
            <a:r>
              <a:rPr lang="en-CA" sz="3600" dirty="0" err="1">
                <a:latin typeface="Helios Bold" panose="020B0604020202020204" charset="0"/>
                <a:hlinkClick r:id="rId2"/>
              </a:rPr>
              <a:t>Approvisionnements</a:t>
            </a:r>
            <a:r>
              <a:rPr lang="en-CA" sz="3600" dirty="0">
                <a:latin typeface="Helios Bold" panose="020B0604020202020204" charset="0"/>
                <a:hlinkClick r:id="rId2"/>
              </a:rPr>
              <a:t> Ottawa/Gatineau :: Government Services Union</a:t>
            </a:r>
            <a:endParaRPr lang="en-CA" sz="3600" dirty="0">
              <a:latin typeface="Helios Bold" panose="020B0604020202020204" charset="0"/>
            </a:endParaRPr>
          </a:p>
          <a:p>
            <a:pPr>
              <a:lnSpc>
                <a:spcPts val="4867"/>
              </a:lnSpc>
            </a:pPr>
            <a:endParaRPr lang="en-US" sz="3476" dirty="0">
              <a:solidFill>
                <a:srgbClr val="2A2E3A"/>
              </a:solidFill>
              <a:latin typeface="Helios Bold Italics"/>
              <a:ea typeface="Helios Bold Italics"/>
              <a:cs typeface="Helios Bold Italics"/>
              <a:sym typeface="Helios Bold Italics"/>
            </a:endParaRPr>
          </a:p>
          <a:p>
            <a:pPr>
              <a:lnSpc>
                <a:spcPts val="4867"/>
              </a:lnSpc>
            </a:pPr>
            <a:r>
              <a:rPr lang="en-US" sz="3476" dirty="0">
                <a:solidFill>
                  <a:srgbClr val="2A2E3A"/>
                </a:solidFill>
                <a:latin typeface="Helios Bold"/>
                <a:ea typeface="Helios Bold"/>
                <a:cs typeface="Helios Bold"/>
                <a:sym typeface="Helios Bold"/>
              </a:rPr>
              <a:t>Facebook: </a:t>
            </a:r>
            <a:r>
              <a:rPr lang="en-CA" sz="3200" dirty="0">
                <a:latin typeface="Helios Bold" panose="020B0604020202020204" charset="0"/>
                <a:hlinkClick r:id="rId3"/>
              </a:rPr>
              <a:t>GSU Local 70055 Section locale 70055 SSG </a:t>
            </a:r>
            <a:endParaRPr lang="en-US" sz="3476" dirty="0">
              <a:solidFill>
                <a:srgbClr val="2A2E3A"/>
              </a:solidFill>
              <a:latin typeface="Helios Bold Italics"/>
              <a:ea typeface="Helios Bold Italics"/>
              <a:cs typeface="Helios Bold Italics"/>
              <a:sym typeface="Helios Bold Italics"/>
            </a:endParaRPr>
          </a:p>
          <a:p>
            <a:pPr algn="l">
              <a:lnSpc>
                <a:spcPts val="4867"/>
              </a:lnSpc>
            </a:pPr>
            <a:endParaRPr lang="en-US" sz="3476" dirty="0">
              <a:solidFill>
                <a:srgbClr val="2A2E3A"/>
              </a:solidFill>
              <a:latin typeface="Helios Bold Italics"/>
              <a:ea typeface="Helios Bold Italics"/>
              <a:cs typeface="Helios Bold Italics"/>
              <a:sym typeface="Helios Bold Italics"/>
            </a:endParaRPr>
          </a:p>
          <a:p>
            <a:pPr algn="l">
              <a:lnSpc>
                <a:spcPts val="4867"/>
              </a:lnSpc>
            </a:pPr>
            <a:endParaRPr lang="en-US" sz="3476" dirty="0">
              <a:solidFill>
                <a:srgbClr val="2A2E3A"/>
              </a:solidFill>
              <a:latin typeface="Helios Bold"/>
              <a:ea typeface="Helios Bold"/>
              <a:cs typeface="Helios Bold"/>
              <a:sym typeface="Helios Bold"/>
            </a:endParaRPr>
          </a:p>
          <a:p>
            <a:pPr algn="l">
              <a:lnSpc>
                <a:spcPts val="3687"/>
              </a:lnSpc>
            </a:pPr>
            <a:endParaRPr lang="en-US" sz="3476" dirty="0">
              <a:solidFill>
                <a:srgbClr val="2A2E3A"/>
              </a:solidFill>
              <a:latin typeface="Helios Bold"/>
              <a:ea typeface="Helios Bold"/>
              <a:cs typeface="Helios Bold"/>
              <a:sym typeface="Helios Bold"/>
            </a:endParaRPr>
          </a:p>
        </p:txBody>
      </p:sp>
      <p:sp>
        <p:nvSpPr>
          <p:cNvPr id="15" name="TextBox 15"/>
          <p:cNvSpPr txBox="1"/>
          <p:nvPr/>
        </p:nvSpPr>
        <p:spPr>
          <a:xfrm>
            <a:off x="642946" y="747536"/>
            <a:ext cx="8793402" cy="1285875"/>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CONTACT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3478" y="224448"/>
            <a:ext cx="24647024" cy="10088970"/>
            <a:chOff x="0" y="0"/>
            <a:chExt cx="617263" cy="252670"/>
          </a:xfrm>
        </p:grpSpPr>
        <p:sp>
          <p:nvSpPr>
            <p:cNvPr id="3" name="Freeform 3"/>
            <p:cNvSpPr/>
            <p:nvPr/>
          </p:nvSpPr>
          <p:spPr>
            <a:xfrm>
              <a:off x="0" y="0"/>
              <a:ext cx="617263" cy="252670"/>
            </a:xfrm>
            <a:custGeom>
              <a:avLst/>
              <a:gdLst/>
              <a:ahLst/>
              <a:cxnLst/>
              <a:rect l="l" t="t" r="r" b="b"/>
              <a:pathLst>
                <a:path w="617263" h="252670">
                  <a:moveTo>
                    <a:pt x="203200" y="0"/>
                  </a:moveTo>
                  <a:lnTo>
                    <a:pt x="414063" y="0"/>
                  </a:lnTo>
                  <a:lnTo>
                    <a:pt x="617263" y="252670"/>
                  </a:lnTo>
                  <a:lnTo>
                    <a:pt x="0" y="252670"/>
                  </a:lnTo>
                  <a:lnTo>
                    <a:pt x="203200" y="0"/>
                  </a:lnTo>
                  <a:close/>
                </a:path>
              </a:pathLst>
            </a:custGeom>
            <a:solidFill>
              <a:srgbClr val="E4E4E4"/>
            </a:solidFill>
          </p:spPr>
          <p:txBody>
            <a:bodyPr/>
            <a:lstStyle/>
            <a:p>
              <a:endParaRPr lang="en-CA"/>
            </a:p>
          </p:txBody>
        </p:sp>
        <p:sp>
          <p:nvSpPr>
            <p:cNvPr id="4" name="TextBox 4"/>
            <p:cNvSpPr txBox="1"/>
            <p:nvPr/>
          </p:nvSpPr>
          <p:spPr>
            <a:xfrm>
              <a:off x="127000" y="-38100"/>
              <a:ext cx="363263"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4157561" y="0"/>
            <a:ext cx="14753038" cy="3370693"/>
            <a:chOff x="0" y="0"/>
            <a:chExt cx="819809" cy="187305"/>
          </a:xfrm>
        </p:grpSpPr>
        <p:sp>
          <p:nvSpPr>
            <p:cNvPr id="6" name="Freeform 6"/>
            <p:cNvSpPr/>
            <p:nvPr/>
          </p:nvSpPr>
          <p:spPr>
            <a:xfrm>
              <a:off x="0" y="0"/>
              <a:ext cx="819809" cy="187305"/>
            </a:xfrm>
            <a:custGeom>
              <a:avLst/>
              <a:gdLst/>
              <a:ahLst/>
              <a:cxnLst/>
              <a:rect l="l" t="t" r="r" b="b"/>
              <a:pathLst>
                <a:path w="819809" h="187305">
                  <a:moveTo>
                    <a:pt x="203200" y="0"/>
                  </a:moveTo>
                  <a:lnTo>
                    <a:pt x="616609" y="0"/>
                  </a:lnTo>
                  <a:lnTo>
                    <a:pt x="819809" y="187305"/>
                  </a:lnTo>
                  <a:lnTo>
                    <a:pt x="0" y="187305"/>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565809" cy="22540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472516" y="1178823"/>
            <a:ext cx="8374081" cy="1285875"/>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RESSOURCES</a:t>
            </a:r>
          </a:p>
        </p:txBody>
      </p:sp>
      <p:grpSp>
        <p:nvGrpSpPr>
          <p:cNvPr id="9" name="Group 9"/>
          <p:cNvGrpSpPr/>
          <p:nvPr/>
        </p:nvGrpSpPr>
        <p:grpSpPr>
          <a:xfrm>
            <a:off x="13814230" y="9258300"/>
            <a:ext cx="5765006" cy="1028700"/>
            <a:chOff x="0" y="0"/>
            <a:chExt cx="1049690" cy="187305"/>
          </a:xfrm>
        </p:grpSpPr>
        <p:sp>
          <p:nvSpPr>
            <p:cNvPr id="10" name="Freeform 10"/>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1" name="TextBox 11"/>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2" name="TextBox 12"/>
          <p:cNvSpPr txBox="1"/>
          <p:nvPr/>
        </p:nvSpPr>
        <p:spPr>
          <a:xfrm>
            <a:off x="0" y="4074423"/>
            <a:ext cx="6742821" cy="1154431"/>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Helios Bold"/>
                <a:ea typeface="Helios Bold"/>
                <a:cs typeface="Helios Bold"/>
                <a:sym typeface="Helios Bold"/>
              </a:rPr>
              <a:t>Syndicat des services gouvernementaux</a:t>
            </a:r>
          </a:p>
        </p:txBody>
      </p:sp>
      <p:sp>
        <p:nvSpPr>
          <p:cNvPr id="13" name="TextBox 13"/>
          <p:cNvSpPr txBox="1"/>
          <p:nvPr/>
        </p:nvSpPr>
        <p:spPr>
          <a:xfrm>
            <a:off x="8311262" y="4114501"/>
            <a:ext cx="6742821" cy="1154431"/>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Helios Bold"/>
                <a:ea typeface="Helios Bold"/>
                <a:cs typeface="Helios Bold"/>
                <a:sym typeface="Helios Bold"/>
              </a:rPr>
              <a:t>Alliance de la fonction publique du Canada</a:t>
            </a:r>
          </a:p>
        </p:txBody>
      </p:sp>
      <p:sp>
        <p:nvSpPr>
          <p:cNvPr id="14" name="Freeform 14"/>
          <p:cNvSpPr/>
          <p:nvPr/>
        </p:nvSpPr>
        <p:spPr>
          <a:xfrm>
            <a:off x="1781274" y="5752729"/>
            <a:ext cx="2612156" cy="2612156"/>
          </a:xfrm>
          <a:custGeom>
            <a:avLst/>
            <a:gdLst/>
            <a:ahLst/>
            <a:cxnLst/>
            <a:rect l="l" t="t" r="r" b="b"/>
            <a:pathLst>
              <a:path w="2612156" h="2612156">
                <a:moveTo>
                  <a:pt x="0" y="0"/>
                </a:moveTo>
                <a:lnTo>
                  <a:pt x="2612156" y="0"/>
                </a:lnTo>
                <a:lnTo>
                  <a:pt x="2612156" y="2612156"/>
                </a:lnTo>
                <a:lnTo>
                  <a:pt x="0" y="2612156"/>
                </a:lnTo>
                <a:lnTo>
                  <a:pt x="0" y="0"/>
                </a:lnTo>
                <a:close/>
              </a:path>
            </a:pathLst>
          </a:custGeom>
          <a:blipFill>
            <a:blip r:embed="rId3"/>
            <a:stretch>
              <a:fillRect/>
            </a:stretch>
          </a:blipFill>
        </p:spPr>
        <p:txBody>
          <a:bodyPr/>
          <a:lstStyle/>
          <a:p>
            <a:endParaRPr lang="en-CA"/>
          </a:p>
        </p:txBody>
      </p:sp>
      <p:sp>
        <p:nvSpPr>
          <p:cNvPr id="15" name="Freeform 15"/>
          <p:cNvSpPr/>
          <p:nvPr/>
        </p:nvSpPr>
        <p:spPr>
          <a:xfrm>
            <a:off x="10346574" y="5868263"/>
            <a:ext cx="2672197" cy="2672197"/>
          </a:xfrm>
          <a:custGeom>
            <a:avLst/>
            <a:gdLst/>
            <a:ahLst/>
            <a:cxnLst/>
            <a:rect l="l" t="t" r="r" b="b"/>
            <a:pathLst>
              <a:path w="2672197" h="2672197">
                <a:moveTo>
                  <a:pt x="0" y="0"/>
                </a:moveTo>
                <a:lnTo>
                  <a:pt x="2672197" y="0"/>
                </a:lnTo>
                <a:lnTo>
                  <a:pt x="2672197" y="2672197"/>
                </a:lnTo>
                <a:lnTo>
                  <a:pt x="0" y="2672197"/>
                </a:lnTo>
                <a:lnTo>
                  <a:pt x="0" y="0"/>
                </a:lnTo>
                <a:close/>
              </a:path>
            </a:pathLst>
          </a:custGeom>
          <a:blipFill>
            <a:blip r:embed="rId4"/>
            <a:stretch>
              <a:fillRect/>
            </a:stretch>
          </a:blipFill>
        </p:spPr>
        <p:txBody>
          <a:bodyP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7623" y="9258300"/>
            <a:ext cx="5765006" cy="1028700"/>
            <a:chOff x="0" y="0"/>
            <a:chExt cx="1049690" cy="187305"/>
          </a:xfrm>
        </p:grpSpPr>
        <p:sp>
          <p:nvSpPr>
            <p:cNvPr id="3" name="Freeform 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4" name="TextBox 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a:grpSpLocks noChangeAspect="1"/>
          </p:cNvGrpSpPr>
          <p:nvPr/>
        </p:nvGrpSpPr>
        <p:grpSpPr>
          <a:xfrm>
            <a:off x="7772754" y="0"/>
            <a:ext cx="17039430" cy="11605360"/>
            <a:chOff x="0" y="0"/>
            <a:chExt cx="5475623" cy="3729384"/>
          </a:xfrm>
        </p:grpSpPr>
        <p:sp>
          <p:nvSpPr>
            <p:cNvPr id="6" name="Freeform 6"/>
            <p:cNvSpPr/>
            <p:nvPr/>
          </p:nvSpPr>
          <p:spPr>
            <a:xfrm>
              <a:off x="0" y="0"/>
              <a:ext cx="5475623" cy="3729384"/>
            </a:xfrm>
            <a:custGeom>
              <a:avLst/>
              <a:gdLst/>
              <a:ahLst/>
              <a:cxnLst/>
              <a:rect l="l" t="t" r="r" b="b"/>
              <a:pathLst>
                <a:path w="5475623" h="3729384">
                  <a:moveTo>
                    <a:pt x="3322462" y="3729384"/>
                  </a:moveTo>
                  <a:lnTo>
                    <a:pt x="0" y="3729384"/>
                  </a:lnTo>
                  <a:lnTo>
                    <a:pt x="2153161" y="0"/>
                  </a:lnTo>
                  <a:lnTo>
                    <a:pt x="5475623" y="0"/>
                  </a:lnTo>
                  <a:lnTo>
                    <a:pt x="3322462" y="3729384"/>
                  </a:lnTo>
                  <a:close/>
                </a:path>
              </a:pathLst>
            </a:custGeom>
            <a:solidFill>
              <a:srgbClr val="E8223B"/>
            </a:solidFill>
          </p:spPr>
          <p:txBody>
            <a:bodyPr/>
            <a:lstStyle/>
            <a:p>
              <a:endParaRPr lang="en-CA"/>
            </a:p>
          </p:txBody>
        </p:sp>
        <p:sp>
          <p:nvSpPr>
            <p:cNvPr id="7" name="Freeform 7"/>
            <p:cNvSpPr/>
            <p:nvPr/>
          </p:nvSpPr>
          <p:spPr>
            <a:xfrm>
              <a:off x="0" y="0"/>
              <a:ext cx="5475623" cy="3729384"/>
            </a:xfrm>
            <a:custGeom>
              <a:avLst/>
              <a:gdLst/>
              <a:ahLst/>
              <a:cxnLst/>
              <a:rect l="l" t="t" r="r" b="b"/>
              <a:pathLst>
                <a:path w="5475623" h="3729384">
                  <a:moveTo>
                    <a:pt x="3322462" y="3729384"/>
                  </a:moveTo>
                  <a:lnTo>
                    <a:pt x="0" y="3729384"/>
                  </a:lnTo>
                  <a:lnTo>
                    <a:pt x="2153161" y="0"/>
                  </a:lnTo>
                  <a:lnTo>
                    <a:pt x="5475623" y="0"/>
                  </a:lnTo>
                  <a:lnTo>
                    <a:pt x="3322462" y="3729384"/>
                  </a:lnTo>
                  <a:close/>
                </a:path>
              </a:pathLst>
            </a:custGeom>
            <a:blipFill>
              <a:blip r:embed="rId2"/>
              <a:stretch>
                <a:fillRect t="-47882" b="-47882"/>
              </a:stretch>
            </a:blipFill>
          </p:spPr>
          <p:txBody>
            <a:bodyPr/>
            <a:lstStyle/>
            <a:p>
              <a:endParaRPr lang="en-CA"/>
            </a:p>
          </p:txBody>
        </p:sp>
      </p:grpSp>
      <p:grpSp>
        <p:nvGrpSpPr>
          <p:cNvPr id="8" name="Group 8"/>
          <p:cNvGrpSpPr/>
          <p:nvPr/>
        </p:nvGrpSpPr>
        <p:grpSpPr>
          <a:xfrm rot="-10800000">
            <a:off x="14381874" y="-331087"/>
            <a:ext cx="7747009" cy="3570512"/>
            <a:chOff x="0" y="0"/>
            <a:chExt cx="406400" cy="187305"/>
          </a:xfrm>
        </p:grpSpPr>
        <p:sp>
          <p:nvSpPr>
            <p:cNvPr id="9" name="Freeform 9"/>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9FB546">
                <a:alpha val="98824"/>
              </a:srgbClr>
            </a:solidFill>
          </p:spPr>
          <p:txBody>
            <a:bodyPr/>
            <a:lstStyle/>
            <a:p>
              <a:endParaRPr lang="en-CA"/>
            </a:p>
          </p:txBody>
        </p:sp>
        <p:sp>
          <p:nvSpPr>
            <p:cNvPr id="10" name="TextBox 10"/>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1028700" y="1439135"/>
            <a:ext cx="12627597" cy="2093754"/>
            <a:chOff x="0" y="0"/>
            <a:chExt cx="16836795" cy="2791672"/>
          </a:xfrm>
        </p:grpSpPr>
        <p:sp>
          <p:nvSpPr>
            <p:cNvPr id="12" name="TextBox 12"/>
            <p:cNvSpPr txBox="1"/>
            <p:nvPr/>
          </p:nvSpPr>
          <p:spPr>
            <a:xfrm>
              <a:off x="0" y="0"/>
              <a:ext cx="16836795" cy="1714500"/>
            </a:xfrm>
            <a:prstGeom prst="rect">
              <a:avLst/>
            </a:prstGeom>
          </p:spPr>
          <p:txBody>
            <a:bodyPr lIns="0" tIns="0" rIns="0" bIns="0" rtlCol="0" anchor="t">
              <a:spAutoFit/>
            </a:bodyPr>
            <a:lstStyle/>
            <a:p>
              <a:pPr algn="l">
                <a:lnSpc>
                  <a:spcPts val="10199"/>
                </a:lnSpc>
              </a:pPr>
              <a:r>
                <a:rPr lang="en-US" sz="8499">
                  <a:solidFill>
                    <a:srgbClr val="EF792F"/>
                  </a:solidFill>
                  <a:latin typeface="TT Hoves Bold"/>
                  <a:ea typeface="TT Hoves Bold"/>
                  <a:cs typeface="TT Hoves Bold"/>
                  <a:sym typeface="TT Hoves Bold"/>
                </a:rPr>
                <a:t>Questions</a:t>
              </a:r>
            </a:p>
          </p:txBody>
        </p:sp>
        <p:sp>
          <p:nvSpPr>
            <p:cNvPr id="13" name="TextBox 13"/>
            <p:cNvSpPr txBox="1"/>
            <p:nvPr/>
          </p:nvSpPr>
          <p:spPr>
            <a:xfrm>
              <a:off x="0" y="2030518"/>
              <a:ext cx="13798468" cy="761154"/>
            </a:xfrm>
            <a:prstGeom prst="rect">
              <a:avLst/>
            </a:prstGeom>
          </p:spPr>
          <p:txBody>
            <a:bodyPr lIns="0" tIns="0" rIns="0" bIns="0" rtlCol="0" anchor="t">
              <a:spAutoFit/>
            </a:bodyPr>
            <a:lstStyle/>
            <a:p>
              <a:pPr algn="l">
                <a:lnSpc>
                  <a:spcPts val="4759"/>
                </a:lnSpc>
              </a:pPr>
              <a:endParaRPr/>
            </a:p>
          </p:txBody>
        </p:sp>
      </p:grpSp>
      <p:sp>
        <p:nvSpPr>
          <p:cNvPr id="14" name="TextBox 13">
            <a:extLst>
              <a:ext uri="{FF2B5EF4-FFF2-40B4-BE49-F238E27FC236}">
                <a16:creationId xmlns:a16="http://schemas.microsoft.com/office/drawing/2014/main" id="{788E1072-CDA3-ADF4-09DA-9D16A3D66655}"/>
              </a:ext>
            </a:extLst>
          </p:cNvPr>
          <p:cNvSpPr txBox="1"/>
          <p:nvPr/>
        </p:nvSpPr>
        <p:spPr>
          <a:xfrm>
            <a:off x="1699620" y="4178871"/>
            <a:ext cx="8153400" cy="1077218"/>
          </a:xfrm>
          <a:prstGeom prst="rect">
            <a:avLst/>
          </a:prstGeom>
          <a:noFill/>
        </p:spPr>
        <p:txBody>
          <a:bodyPr wrap="square" rtlCol="0">
            <a:spAutoFit/>
          </a:bodyPr>
          <a:lstStyle/>
          <a:p>
            <a:r>
              <a:rPr lang="en-CA" sz="3200" dirty="0" err="1"/>
              <a:t>Contactez</a:t>
            </a:r>
            <a:r>
              <a:rPr lang="en-CA" sz="3200" dirty="0"/>
              <a:t> </a:t>
            </a:r>
            <a:r>
              <a:rPr lang="en-CA" sz="3200" dirty="0" err="1"/>
              <a:t>vos</a:t>
            </a:r>
            <a:r>
              <a:rPr lang="en-CA" sz="3200" dirty="0"/>
              <a:t> </a:t>
            </a:r>
            <a:r>
              <a:rPr lang="en-CA" sz="3200" dirty="0" err="1"/>
              <a:t>représentants</a:t>
            </a:r>
            <a:r>
              <a:rPr lang="en-CA" sz="3200" dirty="0"/>
              <a:t> </a:t>
            </a:r>
            <a:r>
              <a:rPr lang="en-CA" sz="3200" dirty="0" err="1"/>
              <a:t>locaux</a:t>
            </a:r>
            <a:r>
              <a:rPr lang="en-CA" sz="3200" dirty="0"/>
              <a:t> : </a:t>
            </a:r>
            <a:r>
              <a:rPr lang="en-CA" sz="3200" dirty="0">
                <a:latin typeface="Barlow" panose="00000500000000000000" pitchFamily="2" charset="0"/>
                <a:hlinkClick r:id="rId3"/>
              </a:rPr>
              <a:t>general.inquiries.local70055@gsu-ssg.com</a:t>
            </a:r>
            <a:endParaRPr lang="en-CA"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028700" y="3697226"/>
            <a:ext cx="5070039" cy="5071653"/>
            <a:chOff x="0" y="0"/>
            <a:chExt cx="1335319" cy="1335744"/>
          </a:xfrm>
        </p:grpSpPr>
        <p:sp>
          <p:nvSpPr>
            <p:cNvPr id="9" name="Freeform 9"/>
            <p:cNvSpPr/>
            <p:nvPr/>
          </p:nvSpPr>
          <p:spPr>
            <a:xfrm>
              <a:off x="0" y="0"/>
              <a:ext cx="1335319" cy="1335744"/>
            </a:xfrm>
            <a:custGeom>
              <a:avLst/>
              <a:gdLst/>
              <a:ahLst/>
              <a:cxnLst/>
              <a:rect l="l" t="t" r="r" b="b"/>
              <a:pathLst>
                <a:path w="1335319" h="1335744">
                  <a:moveTo>
                    <a:pt x="0" y="0"/>
                  </a:moveTo>
                  <a:lnTo>
                    <a:pt x="1335319" y="0"/>
                  </a:lnTo>
                  <a:lnTo>
                    <a:pt x="1335319" y="1335744"/>
                  </a:lnTo>
                  <a:lnTo>
                    <a:pt x="0" y="1335744"/>
                  </a:lnTo>
                  <a:close/>
                </a:path>
              </a:pathLst>
            </a:custGeom>
            <a:solidFill>
              <a:srgbClr val="E4E4E4"/>
            </a:solidFill>
            <a:ln w="9525" cap="sq">
              <a:solidFill>
                <a:srgbClr val="2A2E3A"/>
              </a:solidFill>
              <a:prstDash val="solid"/>
              <a:miter/>
            </a:ln>
          </p:spPr>
          <p:txBody>
            <a:bodyPr/>
            <a:lstStyle/>
            <a:p>
              <a:endParaRPr lang="en-CA"/>
            </a:p>
          </p:txBody>
        </p:sp>
        <p:sp>
          <p:nvSpPr>
            <p:cNvPr id="10" name="TextBox 10"/>
            <p:cNvSpPr txBox="1"/>
            <p:nvPr/>
          </p:nvSpPr>
          <p:spPr>
            <a:xfrm>
              <a:off x="0" y="-38100"/>
              <a:ext cx="1335319" cy="1373844"/>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6608980" y="3697226"/>
            <a:ext cx="5070039" cy="5071653"/>
            <a:chOff x="0" y="0"/>
            <a:chExt cx="1335319" cy="1335744"/>
          </a:xfrm>
        </p:grpSpPr>
        <p:sp>
          <p:nvSpPr>
            <p:cNvPr id="12" name="Freeform 12"/>
            <p:cNvSpPr/>
            <p:nvPr/>
          </p:nvSpPr>
          <p:spPr>
            <a:xfrm>
              <a:off x="0" y="0"/>
              <a:ext cx="1335319" cy="1335744"/>
            </a:xfrm>
            <a:custGeom>
              <a:avLst/>
              <a:gdLst/>
              <a:ahLst/>
              <a:cxnLst/>
              <a:rect l="l" t="t" r="r" b="b"/>
              <a:pathLst>
                <a:path w="1335319" h="1335744">
                  <a:moveTo>
                    <a:pt x="0" y="0"/>
                  </a:moveTo>
                  <a:lnTo>
                    <a:pt x="1335319" y="0"/>
                  </a:lnTo>
                  <a:lnTo>
                    <a:pt x="1335319" y="1335744"/>
                  </a:lnTo>
                  <a:lnTo>
                    <a:pt x="0" y="1335744"/>
                  </a:lnTo>
                  <a:close/>
                </a:path>
              </a:pathLst>
            </a:custGeom>
            <a:solidFill>
              <a:srgbClr val="E4E4E4"/>
            </a:solidFill>
            <a:ln w="9525" cap="sq">
              <a:solidFill>
                <a:srgbClr val="2A2E3A"/>
              </a:solidFill>
              <a:prstDash val="solid"/>
              <a:miter/>
            </a:ln>
          </p:spPr>
          <p:txBody>
            <a:bodyPr/>
            <a:lstStyle/>
            <a:p>
              <a:endParaRPr lang="en-CA"/>
            </a:p>
          </p:txBody>
        </p:sp>
        <p:sp>
          <p:nvSpPr>
            <p:cNvPr id="13" name="TextBox 13"/>
            <p:cNvSpPr txBox="1"/>
            <p:nvPr/>
          </p:nvSpPr>
          <p:spPr>
            <a:xfrm>
              <a:off x="0" y="-38100"/>
              <a:ext cx="1335319" cy="1373844"/>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a:off x="12189261" y="3697226"/>
            <a:ext cx="5070039" cy="5071653"/>
            <a:chOff x="0" y="0"/>
            <a:chExt cx="1335319" cy="1335744"/>
          </a:xfrm>
        </p:grpSpPr>
        <p:sp>
          <p:nvSpPr>
            <p:cNvPr id="15" name="Freeform 15"/>
            <p:cNvSpPr/>
            <p:nvPr/>
          </p:nvSpPr>
          <p:spPr>
            <a:xfrm>
              <a:off x="0" y="0"/>
              <a:ext cx="1335319" cy="1335744"/>
            </a:xfrm>
            <a:custGeom>
              <a:avLst/>
              <a:gdLst/>
              <a:ahLst/>
              <a:cxnLst/>
              <a:rect l="l" t="t" r="r" b="b"/>
              <a:pathLst>
                <a:path w="1335319" h="1335744">
                  <a:moveTo>
                    <a:pt x="0" y="0"/>
                  </a:moveTo>
                  <a:lnTo>
                    <a:pt x="1335319" y="0"/>
                  </a:lnTo>
                  <a:lnTo>
                    <a:pt x="1335319" y="1335744"/>
                  </a:lnTo>
                  <a:lnTo>
                    <a:pt x="0" y="1335744"/>
                  </a:lnTo>
                  <a:close/>
                </a:path>
              </a:pathLst>
            </a:custGeom>
            <a:solidFill>
              <a:srgbClr val="E4E4E4"/>
            </a:solidFill>
            <a:ln w="9525" cap="sq">
              <a:solidFill>
                <a:srgbClr val="2A2E3A"/>
              </a:solidFill>
              <a:prstDash val="solid"/>
              <a:miter/>
            </a:ln>
          </p:spPr>
          <p:txBody>
            <a:bodyPr/>
            <a:lstStyle/>
            <a:p>
              <a:endParaRPr lang="en-CA"/>
            </a:p>
          </p:txBody>
        </p:sp>
        <p:sp>
          <p:nvSpPr>
            <p:cNvPr id="16" name="TextBox 16"/>
            <p:cNvSpPr txBox="1"/>
            <p:nvPr/>
          </p:nvSpPr>
          <p:spPr>
            <a:xfrm>
              <a:off x="0" y="-38100"/>
              <a:ext cx="1335319" cy="1373844"/>
            </a:xfrm>
            <a:prstGeom prst="rect">
              <a:avLst/>
            </a:prstGeom>
          </p:spPr>
          <p:txBody>
            <a:bodyPr lIns="50800" tIns="50800" rIns="50800" bIns="50800" rtlCol="0" anchor="ctr"/>
            <a:lstStyle/>
            <a:p>
              <a:pPr algn="ctr">
                <a:lnSpc>
                  <a:spcPts val="2100"/>
                </a:lnSpc>
              </a:pPr>
              <a:endParaRPr/>
            </a:p>
          </p:txBody>
        </p:sp>
      </p:grpSp>
      <p:grpSp>
        <p:nvGrpSpPr>
          <p:cNvPr id="17" name="Group 17"/>
          <p:cNvGrpSpPr/>
          <p:nvPr/>
        </p:nvGrpSpPr>
        <p:grpSpPr>
          <a:xfrm>
            <a:off x="2961370" y="4719229"/>
            <a:ext cx="1199685" cy="119968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3640"/>
            </a:solidFill>
          </p:spPr>
          <p:txBody>
            <a:bodyPr/>
            <a:lstStyle/>
            <a:p>
              <a:endParaRPr lang="en-CA"/>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a:off x="8544157" y="4719229"/>
            <a:ext cx="1199685" cy="119968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3640"/>
            </a:solidFill>
          </p:spPr>
          <p:txBody>
            <a:bodyPr/>
            <a:lstStyle/>
            <a:p>
              <a:endParaRPr lang="en-CA"/>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23" name="Group 23"/>
          <p:cNvGrpSpPr/>
          <p:nvPr/>
        </p:nvGrpSpPr>
        <p:grpSpPr>
          <a:xfrm>
            <a:off x="14124438" y="4719229"/>
            <a:ext cx="1199685" cy="119968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2E3A"/>
            </a:solidFill>
          </p:spPr>
          <p:txBody>
            <a:bodyPr/>
            <a:lstStyle/>
            <a:p>
              <a:endParaRPr lang="en-CA"/>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6" name="Freeform 26"/>
          <p:cNvSpPr/>
          <p:nvPr/>
        </p:nvSpPr>
        <p:spPr>
          <a:xfrm>
            <a:off x="14483723" y="5000332"/>
            <a:ext cx="481114" cy="604139"/>
          </a:xfrm>
          <a:custGeom>
            <a:avLst/>
            <a:gdLst/>
            <a:ahLst/>
            <a:cxnLst/>
            <a:rect l="l" t="t" r="r" b="b"/>
            <a:pathLst>
              <a:path w="481114" h="604139">
                <a:moveTo>
                  <a:pt x="0" y="0"/>
                </a:moveTo>
                <a:lnTo>
                  <a:pt x="481115" y="0"/>
                </a:lnTo>
                <a:lnTo>
                  <a:pt x="481115" y="604139"/>
                </a:lnTo>
                <a:lnTo>
                  <a:pt x="0" y="604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7" name="Freeform 27"/>
          <p:cNvSpPr/>
          <p:nvPr/>
        </p:nvSpPr>
        <p:spPr>
          <a:xfrm>
            <a:off x="3236926" y="5062430"/>
            <a:ext cx="648573" cy="479944"/>
          </a:xfrm>
          <a:custGeom>
            <a:avLst/>
            <a:gdLst/>
            <a:ahLst/>
            <a:cxnLst/>
            <a:rect l="l" t="t" r="r" b="b"/>
            <a:pathLst>
              <a:path w="648573" h="479944">
                <a:moveTo>
                  <a:pt x="0" y="0"/>
                </a:moveTo>
                <a:lnTo>
                  <a:pt x="648573" y="0"/>
                </a:lnTo>
                <a:lnTo>
                  <a:pt x="648573" y="479944"/>
                </a:lnTo>
                <a:lnTo>
                  <a:pt x="0" y="4799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28" name="Group 28"/>
          <p:cNvGrpSpPr/>
          <p:nvPr/>
        </p:nvGrpSpPr>
        <p:grpSpPr>
          <a:xfrm>
            <a:off x="13814230"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31" name="Freeform 31"/>
          <p:cNvSpPr/>
          <p:nvPr/>
        </p:nvSpPr>
        <p:spPr>
          <a:xfrm>
            <a:off x="8669209" y="4844422"/>
            <a:ext cx="949582" cy="1074492"/>
          </a:xfrm>
          <a:custGeom>
            <a:avLst/>
            <a:gdLst/>
            <a:ahLst/>
            <a:cxnLst/>
            <a:rect l="l" t="t" r="r" b="b"/>
            <a:pathLst>
              <a:path w="949582" h="1074492">
                <a:moveTo>
                  <a:pt x="0" y="0"/>
                </a:moveTo>
                <a:lnTo>
                  <a:pt x="949582" y="0"/>
                </a:lnTo>
                <a:lnTo>
                  <a:pt x="949582" y="1074492"/>
                </a:lnTo>
                <a:lnTo>
                  <a:pt x="0" y="10744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32" name="TextBox 32"/>
          <p:cNvSpPr txBox="1"/>
          <p:nvPr/>
        </p:nvSpPr>
        <p:spPr>
          <a:xfrm>
            <a:off x="1057662" y="882901"/>
            <a:ext cx="8880792" cy="1285875"/>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INTRODUCTION</a:t>
            </a:r>
          </a:p>
        </p:txBody>
      </p:sp>
      <p:grpSp>
        <p:nvGrpSpPr>
          <p:cNvPr id="33" name="Group 33"/>
          <p:cNvGrpSpPr/>
          <p:nvPr/>
        </p:nvGrpSpPr>
        <p:grpSpPr>
          <a:xfrm>
            <a:off x="1660221" y="6521154"/>
            <a:ext cx="3806998" cy="1037683"/>
            <a:chOff x="0" y="0"/>
            <a:chExt cx="5075997" cy="1383577"/>
          </a:xfrm>
        </p:grpSpPr>
        <p:sp>
          <p:nvSpPr>
            <p:cNvPr id="34" name="TextBox 34"/>
            <p:cNvSpPr txBox="1"/>
            <p:nvPr/>
          </p:nvSpPr>
          <p:spPr>
            <a:xfrm>
              <a:off x="0" y="-9525"/>
              <a:ext cx="5075997" cy="695325"/>
            </a:xfrm>
            <a:prstGeom prst="rect">
              <a:avLst/>
            </a:prstGeom>
          </p:spPr>
          <p:txBody>
            <a:bodyPr lIns="0" tIns="0" rIns="0" bIns="0" rtlCol="0" anchor="t">
              <a:spAutoFit/>
            </a:bodyPr>
            <a:lstStyle/>
            <a:p>
              <a:pPr marL="0" lvl="0" indent="0" algn="ctr">
                <a:lnSpc>
                  <a:spcPts val="4079"/>
                </a:lnSpc>
                <a:spcBef>
                  <a:spcPct val="0"/>
                </a:spcBef>
              </a:pPr>
              <a:r>
                <a:rPr lang="en-US" sz="3399">
                  <a:solidFill>
                    <a:srgbClr val="2A2E3A"/>
                  </a:solidFill>
                  <a:latin typeface="Helios Bold"/>
                  <a:ea typeface="Helios Bold"/>
                  <a:cs typeface="Helios Bold"/>
                  <a:sym typeface="Helios Bold"/>
                </a:rPr>
                <a:t>Qui suis-je</a:t>
              </a:r>
            </a:p>
          </p:txBody>
        </p:sp>
        <p:sp>
          <p:nvSpPr>
            <p:cNvPr id="35" name="TextBox 35"/>
            <p:cNvSpPr txBox="1"/>
            <p:nvPr/>
          </p:nvSpPr>
          <p:spPr>
            <a:xfrm>
              <a:off x="0" y="848907"/>
              <a:ext cx="5075997" cy="534670"/>
            </a:xfrm>
            <a:prstGeom prst="rect">
              <a:avLst/>
            </a:prstGeom>
          </p:spPr>
          <p:txBody>
            <a:bodyPr lIns="0" tIns="0" rIns="0" bIns="0" rtlCol="0" anchor="t">
              <a:spAutoFit/>
            </a:bodyPr>
            <a:lstStyle/>
            <a:p>
              <a:pPr algn="ctr">
                <a:lnSpc>
                  <a:spcPts val="3359"/>
                </a:lnSpc>
              </a:pPr>
              <a:endParaRPr/>
            </a:p>
          </p:txBody>
        </p:sp>
      </p:grpSp>
      <p:sp>
        <p:nvSpPr>
          <p:cNvPr id="36" name="TextBox 36"/>
          <p:cNvSpPr txBox="1"/>
          <p:nvPr/>
        </p:nvSpPr>
        <p:spPr>
          <a:xfrm>
            <a:off x="7240501" y="6511629"/>
            <a:ext cx="3806998" cy="1038225"/>
          </a:xfrm>
          <a:prstGeom prst="rect">
            <a:avLst/>
          </a:prstGeom>
        </p:spPr>
        <p:txBody>
          <a:bodyPr lIns="0" tIns="0" rIns="0" bIns="0" rtlCol="0" anchor="t">
            <a:spAutoFit/>
          </a:bodyPr>
          <a:lstStyle/>
          <a:p>
            <a:pPr marL="0" lvl="0" indent="0" algn="ctr">
              <a:lnSpc>
                <a:spcPts val="4079"/>
              </a:lnSpc>
              <a:spcBef>
                <a:spcPct val="0"/>
              </a:spcBef>
            </a:pPr>
            <a:r>
              <a:rPr lang="en-US" sz="3399">
                <a:solidFill>
                  <a:srgbClr val="2A2E3A"/>
                </a:solidFill>
                <a:latin typeface="Helios Bold"/>
                <a:ea typeface="Helios Bold"/>
                <a:cs typeface="Helios Bold"/>
                <a:sym typeface="Helios Bold"/>
              </a:rPr>
              <a:t>Pourquoi une session d’accueil</a:t>
            </a:r>
          </a:p>
        </p:txBody>
      </p:sp>
      <p:sp>
        <p:nvSpPr>
          <p:cNvPr id="37" name="TextBox 37"/>
          <p:cNvSpPr txBox="1"/>
          <p:nvPr/>
        </p:nvSpPr>
        <p:spPr>
          <a:xfrm>
            <a:off x="12820781" y="6511629"/>
            <a:ext cx="3806998" cy="1038225"/>
          </a:xfrm>
          <a:prstGeom prst="rect">
            <a:avLst/>
          </a:prstGeom>
        </p:spPr>
        <p:txBody>
          <a:bodyPr lIns="0" tIns="0" rIns="0" bIns="0" rtlCol="0" anchor="t">
            <a:spAutoFit/>
          </a:bodyPr>
          <a:lstStyle/>
          <a:p>
            <a:pPr marL="0" lvl="0" indent="0" algn="ctr">
              <a:lnSpc>
                <a:spcPts val="4079"/>
              </a:lnSpc>
              <a:spcBef>
                <a:spcPct val="0"/>
              </a:spcBef>
            </a:pPr>
            <a:r>
              <a:rPr lang="en-US" sz="3399">
                <a:solidFill>
                  <a:srgbClr val="2A2E3A"/>
                </a:solidFill>
                <a:latin typeface="Helios Bold"/>
                <a:ea typeface="Helios Bold"/>
                <a:cs typeface="Helios Bold"/>
                <a:sym typeface="Helios Bold"/>
              </a:rPr>
              <a:t>Pourquoi êtes-vous ici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3478" y="224448"/>
            <a:ext cx="18054087" cy="10088970"/>
            <a:chOff x="0" y="0"/>
            <a:chExt cx="452149" cy="252670"/>
          </a:xfrm>
        </p:grpSpPr>
        <p:sp>
          <p:nvSpPr>
            <p:cNvPr id="3" name="Freeform 3"/>
            <p:cNvSpPr/>
            <p:nvPr/>
          </p:nvSpPr>
          <p:spPr>
            <a:xfrm>
              <a:off x="0" y="0"/>
              <a:ext cx="452149" cy="252670"/>
            </a:xfrm>
            <a:custGeom>
              <a:avLst/>
              <a:gdLst/>
              <a:ahLst/>
              <a:cxnLst/>
              <a:rect l="l" t="t" r="r" b="b"/>
              <a:pathLst>
                <a:path w="452149" h="252670">
                  <a:moveTo>
                    <a:pt x="203200" y="0"/>
                  </a:moveTo>
                  <a:lnTo>
                    <a:pt x="248949" y="0"/>
                  </a:lnTo>
                  <a:lnTo>
                    <a:pt x="452149" y="252670"/>
                  </a:lnTo>
                  <a:lnTo>
                    <a:pt x="0" y="252670"/>
                  </a:lnTo>
                  <a:lnTo>
                    <a:pt x="203200" y="0"/>
                  </a:lnTo>
                  <a:close/>
                </a:path>
              </a:pathLst>
            </a:custGeom>
            <a:solidFill>
              <a:srgbClr val="E4E4E4"/>
            </a:solidFill>
          </p:spPr>
          <p:txBody>
            <a:bodyPr/>
            <a:lstStyle/>
            <a:p>
              <a:endParaRPr lang="en-CA"/>
            </a:p>
          </p:txBody>
        </p:sp>
        <p:sp>
          <p:nvSpPr>
            <p:cNvPr id="4" name="TextBox 4"/>
            <p:cNvSpPr txBox="1"/>
            <p:nvPr/>
          </p:nvSpPr>
          <p:spPr>
            <a:xfrm>
              <a:off x="127000" y="-38100"/>
              <a:ext cx="198149"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4157561" y="0"/>
            <a:ext cx="14753038" cy="3370693"/>
            <a:chOff x="0" y="0"/>
            <a:chExt cx="819809" cy="187305"/>
          </a:xfrm>
        </p:grpSpPr>
        <p:sp>
          <p:nvSpPr>
            <p:cNvPr id="6" name="Freeform 6"/>
            <p:cNvSpPr/>
            <p:nvPr/>
          </p:nvSpPr>
          <p:spPr>
            <a:xfrm>
              <a:off x="0" y="0"/>
              <a:ext cx="819809" cy="187305"/>
            </a:xfrm>
            <a:custGeom>
              <a:avLst/>
              <a:gdLst/>
              <a:ahLst/>
              <a:cxnLst/>
              <a:rect l="l" t="t" r="r" b="b"/>
              <a:pathLst>
                <a:path w="819809" h="187305">
                  <a:moveTo>
                    <a:pt x="203200" y="0"/>
                  </a:moveTo>
                  <a:lnTo>
                    <a:pt x="616609" y="0"/>
                  </a:lnTo>
                  <a:lnTo>
                    <a:pt x="819809" y="187305"/>
                  </a:lnTo>
                  <a:lnTo>
                    <a:pt x="0" y="187305"/>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565809" cy="225405"/>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1" name="AutoShape 11"/>
          <p:cNvSpPr/>
          <p:nvPr/>
        </p:nvSpPr>
        <p:spPr>
          <a:xfrm>
            <a:off x="530135" y="7320256"/>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12" name="AutoShape 12"/>
          <p:cNvSpPr/>
          <p:nvPr/>
        </p:nvSpPr>
        <p:spPr>
          <a:xfrm>
            <a:off x="530135" y="7954847"/>
            <a:ext cx="6492240" cy="0"/>
          </a:xfrm>
          <a:prstGeom prst="line">
            <a:avLst/>
          </a:prstGeom>
          <a:ln w="9525" cap="flat">
            <a:solidFill>
              <a:srgbClr val="2A2E3A"/>
            </a:solidFill>
            <a:prstDash val="solid"/>
            <a:headEnd type="none" w="sm" len="sm"/>
            <a:tailEnd type="none" w="sm" len="sm"/>
          </a:ln>
        </p:spPr>
        <p:txBody>
          <a:bodyPr/>
          <a:lstStyle/>
          <a:p>
            <a:endParaRPr lang="en-CA"/>
          </a:p>
        </p:txBody>
      </p:sp>
      <p:grpSp>
        <p:nvGrpSpPr>
          <p:cNvPr id="13" name="Group 13"/>
          <p:cNvGrpSpPr/>
          <p:nvPr/>
        </p:nvGrpSpPr>
        <p:grpSpPr>
          <a:xfrm rot="-10800000">
            <a:off x="-324259" y="-2727870"/>
            <a:ext cx="21853498" cy="5455740"/>
            <a:chOff x="0" y="0"/>
            <a:chExt cx="1012092" cy="252670"/>
          </a:xfrm>
        </p:grpSpPr>
        <p:sp>
          <p:nvSpPr>
            <p:cNvPr id="14" name="Freeform 14"/>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15" name="TextBox 15"/>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a:off x="3218958" y="2560491"/>
            <a:ext cx="992498" cy="1620405"/>
          </a:xfrm>
          <a:custGeom>
            <a:avLst/>
            <a:gdLst/>
            <a:ahLst/>
            <a:cxnLst/>
            <a:rect l="l" t="t" r="r" b="b"/>
            <a:pathLst>
              <a:path w="992498" h="1620405">
                <a:moveTo>
                  <a:pt x="0" y="0"/>
                </a:moveTo>
                <a:lnTo>
                  <a:pt x="992498" y="0"/>
                </a:lnTo>
                <a:lnTo>
                  <a:pt x="992498" y="1620404"/>
                </a:lnTo>
                <a:lnTo>
                  <a:pt x="0" y="16204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7" name="Freeform 17"/>
          <p:cNvSpPr/>
          <p:nvPr/>
        </p:nvSpPr>
        <p:spPr>
          <a:xfrm>
            <a:off x="14838860" y="2579916"/>
            <a:ext cx="992498" cy="1620405"/>
          </a:xfrm>
          <a:custGeom>
            <a:avLst/>
            <a:gdLst/>
            <a:ahLst/>
            <a:cxnLst/>
            <a:rect l="l" t="t" r="r" b="b"/>
            <a:pathLst>
              <a:path w="992498" h="1620405">
                <a:moveTo>
                  <a:pt x="0" y="0"/>
                </a:moveTo>
                <a:lnTo>
                  <a:pt x="992498" y="0"/>
                </a:lnTo>
                <a:lnTo>
                  <a:pt x="992498" y="1620405"/>
                </a:lnTo>
                <a:lnTo>
                  <a:pt x="0" y="16204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a:off x="1607250" y="4810704"/>
            <a:ext cx="4215914" cy="2317020"/>
          </a:xfrm>
          <a:custGeom>
            <a:avLst/>
            <a:gdLst/>
            <a:ahLst/>
            <a:cxnLst/>
            <a:rect l="l" t="t" r="r" b="b"/>
            <a:pathLst>
              <a:path w="4215914" h="2317020">
                <a:moveTo>
                  <a:pt x="0" y="0"/>
                </a:moveTo>
                <a:lnTo>
                  <a:pt x="4215914" y="0"/>
                </a:lnTo>
                <a:lnTo>
                  <a:pt x="4215914" y="2317020"/>
                </a:lnTo>
                <a:lnTo>
                  <a:pt x="0" y="2317020"/>
                </a:lnTo>
                <a:lnTo>
                  <a:pt x="0" y="0"/>
                </a:lnTo>
                <a:close/>
              </a:path>
            </a:pathLst>
          </a:custGeom>
          <a:blipFill>
            <a:blip r:embed="rId4"/>
            <a:stretch>
              <a:fillRect/>
            </a:stretch>
          </a:blipFill>
        </p:spPr>
        <p:txBody>
          <a:bodyPr/>
          <a:lstStyle/>
          <a:p>
            <a:endParaRPr lang="en-CA"/>
          </a:p>
        </p:txBody>
      </p:sp>
      <p:sp>
        <p:nvSpPr>
          <p:cNvPr id="19" name="TextBox 19"/>
          <p:cNvSpPr txBox="1"/>
          <p:nvPr/>
        </p:nvSpPr>
        <p:spPr>
          <a:xfrm>
            <a:off x="530135" y="7401331"/>
            <a:ext cx="7279286" cy="415290"/>
          </a:xfrm>
          <a:prstGeom prst="rect">
            <a:avLst/>
          </a:prstGeom>
        </p:spPr>
        <p:txBody>
          <a:bodyPr lIns="0" tIns="0" rIns="0" bIns="0" rtlCol="0" anchor="t">
            <a:spAutoFit/>
          </a:bodyPr>
          <a:lstStyle/>
          <a:p>
            <a:pPr algn="l">
              <a:lnSpc>
                <a:spcPts val="3359"/>
              </a:lnSpc>
            </a:pPr>
            <a:r>
              <a:rPr lang="en-US" sz="2400">
                <a:solidFill>
                  <a:srgbClr val="2A2E3A"/>
                </a:solidFill>
                <a:latin typeface="Helios"/>
                <a:ea typeface="Helios"/>
                <a:cs typeface="Helios"/>
                <a:sym typeface="Helios"/>
              </a:rPr>
              <a:t>Négociations  =&gt; négocie les conventions collectives</a:t>
            </a:r>
          </a:p>
        </p:txBody>
      </p:sp>
      <p:sp>
        <p:nvSpPr>
          <p:cNvPr id="20" name="TextBox 20"/>
          <p:cNvSpPr txBox="1"/>
          <p:nvPr/>
        </p:nvSpPr>
        <p:spPr>
          <a:xfrm>
            <a:off x="7993352" y="156120"/>
            <a:ext cx="9944050" cy="2571750"/>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À PROPOS DE NOTRE SYNDICAT</a:t>
            </a:r>
          </a:p>
        </p:txBody>
      </p:sp>
      <p:sp>
        <p:nvSpPr>
          <p:cNvPr id="21" name="TextBox 21"/>
          <p:cNvSpPr txBox="1"/>
          <p:nvPr/>
        </p:nvSpPr>
        <p:spPr>
          <a:xfrm>
            <a:off x="4506931" y="3003980"/>
            <a:ext cx="10036654" cy="2316481"/>
          </a:xfrm>
          <a:prstGeom prst="rect">
            <a:avLst/>
          </a:prstGeom>
        </p:spPr>
        <p:txBody>
          <a:bodyPr lIns="0" tIns="0" rIns="0" bIns="0" rtlCol="0" anchor="t">
            <a:spAutoFit/>
          </a:bodyPr>
          <a:lstStyle/>
          <a:p>
            <a:pPr algn="ctr">
              <a:lnSpc>
                <a:spcPts val="4619"/>
              </a:lnSpc>
            </a:pPr>
            <a:r>
              <a:rPr lang="en-US" sz="3299">
                <a:solidFill>
                  <a:srgbClr val="2A2E3A"/>
                </a:solidFill>
                <a:latin typeface="Helios"/>
                <a:ea typeface="Helios"/>
                <a:cs typeface="Helios"/>
                <a:sym typeface="Helios"/>
              </a:rPr>
              <a:t>L'</a:t>
            </a:r>
            <a:r>
              <a:rPr lang="en-US" sz="3299">
                <a:solidFill>
                  <a:srgbClr val="2A2E3A"/>
                </a:solidFill>
                <a:latin typeface="Helios Bold"/>
                <a:ea typeface="Helios Bold"/>
                <a:cs typeface="Helios Bold"/>
                <a:sym typeface="Helios Bold"/>
              </a:rPr>
              <a:t>Alliance publique du Canada</a:t>
            </a:r>
            <a:r>
              <a:rPr lang="en-US" sz="3299">
                <a:solidFill>
                  <a:srgbClr val="2A2E3A"/>
                </a:solidFill>
                <a:latin typeface="Helios"/>
                <a:ea typeface="Helios"/>
                <a:cs typeface="Helios"/>
                <a:sym typeface="Helios"/>
              </a:rPr>
              <a:t> (AFPC) et le </a:t>
            </a:r>
            <a:r>
              <a:rPr lang="en-US" sz="3299">
                <a:solidFill>
                  <a:srgbClr val="2A2E3A"/>
                </a:solidFill>
                <a:latin typeface="Helios Bold"/>
                <a:ea typeface="Helios Bold"/>
                <a:cs typeface="Helios Bold"/>
                <a:sym typeface="Helios Bold"/>
              </a:rPr>
              <a:t>Syndicat des services gouvernementaux</a:t>
            </a:r>
            <a:r>
              <a:rPr lang="en-US" sz="3299">
                <a:solidFill>
                  <a:srgbClr val="2A2E3A"/>
                </a:solidFill>
                <a:latin typeface="Helios"/>
                <a:ea typeface="Helios"/>
                <a:cs typeface="Helios"/>
                <a:sym typeface="Helios"/>
              </a:rPr>
              <a:t> (SSG) sont tous deux votre syndicat ! Ils jouent simplement des rôles différents.</a:t>
            </a:r>
          </a:p>
        </p:txBody>
      </p:sp>
      <p:sp>
        <p:nvSpPr>
          <p:cNvPr id="22" name="Freeform 22"/>
          <p:cNvSpPr/>
          <p:nvPr/>
        </p:nvSpPr>
        <p:spPr>
          <a:xfrm>
            <a:off x="12022417" y="5072989"/>
            <a:ext cx="4605340" cy="1792450"/>
          </a:xfrm>
          <a:custGeom>
            <a:avLst/>
            <a:gdLst/>
            <a:ahLst/>
            <a:cxnLst/>
            <a:rect l="l" t="t" r="r" b="b"/>
            <a:pathLst>
              <a:path w="4605340" h="1792450">
                <a:moveTo>
                  <a:pt x="0" y="0"/>
                </a:moveTo>
                <a:lnTo>
                  <a:pt x="4605340" y="0"/>
                </a:lnTo>
                <a:lnTo>
                  <a:pt x="4605340" y="1792450"/>
                </a:lnTo>
                <a:lnTo>
                  <a:pt x="0" y="1792450"/>
                </a:lnTo>
                <a:lnTo>
                  <a:pt x="0" y="0"/>
                </a:lnTo>
                <a:close/>
              </a:path>
            </a:pathLst>
          </a:custGeom>
          <a:blipFill>
            <a:blip r:embed="rId5"/>
            <a:stretch>
              <a:fillRect/>
            </a:stretch>
          </a:blipFill>
        </p:spPr>
        <p:txBody>
          <a:bodyPr/>
          <a:lstStyle/>
          <a:p>
            <a:endParaRPr lang="en-CA"/>
          </a:p>
        </p:txBody>
      </p:sp>
      <p:sp>
        <p:nvSpPr>
          <p:cNvPr id="23" name="AutoShape 23"/>
          <p:cNvSpPr/>
          <p:nvPr/>
        </p:nvSpPr>
        <p:spPr>
          <a:xfrm>
            <a:off x="530135" y="8563551"/>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24" name="TextBox 24"/>
          <p:cNvSpPr txBox="1"/>
          <p:nvPr/>
        </p:nvSpPr>
        <p:spPr>
          <a:xfrm>
            <a:off x="530135" y="8010035"/>
            <a:ext cx="7279286" cy="415290"/>
          </a:xfrm>
          <a:prstGeom prst="rect">
            <a:avLst/>
          </a:prstGeom>
        </p:spPr>
        <p:txBody>
          <a:bodyPr lIns="0" tIns="0" rIns="0" bIns="0" rtlCol="0" anchor="t">
            <a:spAutoFit/>
          </a:bodyPr>
          <a:lstStyle/>
          <a:p>
            <a:pPr algn="l">
              <a:lnSpc>
                <a:spcPts val="3359"/>
              </a:lnSpc>
            </a:pPr>
            <a:r>
              <a:rPr lang="en-US" sz="2400">
                <a:solidFill>
                  <a:srgbClr val="2A2E3A"/>
                </a:solidFill>
                <a:latin typeface="Helios"/>
                <a:ea typeface="Helios"/>
                <a:cs typeface="Helios"/>
                <a:sym typeface="Helios"/>
              </a:rPr>
              <a:t>Mobilisation =&gt; campagne politique, grève</a:t>
            </a:r>
          </a:p>
        </p:txBody>
      </p:sp>
      <p:sp>
        <p:nvSpPr>
          <p:cNvPr id="25" name="AutoShape 25"/>
          <p:cNvSpPr/>
          <p:nvPr/>
        </p:nvSpPr>
        <p:spPr>
          <a:xfrm>
            <a:off x="530135" y="9253538"/>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26" name="TextBox 26"/>
          <p:cNvSpPr txBox="1"/>
          <p:nvPr/>
        </p:nvSpPr>
        <p:spPr>
          <a:xfrm>
            <a:off x="530135" y="8700022"/>
            <a:ext cx="7279286" cy="415290"/>
          </a:xfrm>
          <a:prstGeom prst="rect">
            <a:avLst/>
          </a:prstGeom>
        </p:spPr>
        <p:txBody>
          <a:bodyPr lIns="0" tIns="0" rIns="0" bIns="0" rtlCol="0" anchor="t">
            <a:spAutoFit/>
          </a:bodyPr>
          <a:lstStyle/>
          <a:p>
            <a:pPr algn="l">
              <a:lnSpc>
                <a:spcPts val="3359"/>
              </a:lnSpc>
            </a:pPr>
            <a:r>
              <a:rPr lang="en-US" sz="2400">
                <a:solidFill>
                  <a:srgbClr val="2A2E3A"/>
                </a:solidFill>
                <a:latin typeface="Helios"/>
                <a:ea typeface="Helios"/>
                <a:cs typeface="Helios"/>
                <a:sym typeface="Helios"/>
              </a:rPr>
              <a:t>Éducation   =&gt; formation de base et avancée</a:t>
            </a:r>
          </a:p>
        </p:txBody>
      </p:sp>
      <p:sp>
        <p:nvSpPr>
          <p:cNvPr id="27" name="AutoShape 27"/>
          <p:cNvSpPr/>
          <p:nvPr/>
        </p:nvSpPr>
        <p:spPr>
          <a:xfrm>
            <a:off x="11008714" y="7315493"/>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28" name="AutoShape 28"/>
          <p:cNvSpPr/>
          <p:nvPr/>
        </p:nvSpPr>
        <p:spPr>
          <a:xfrm>
            <a:off x="11008714" y="7950084"/>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29" name="TextBox 29"/>
          <p:cNvSpPr txBox="1"/>
          <p:nvPr/>
        </p:nvSpPr>
        <p:spPr>
          <a:xfrm>
            <a:off x="10595477" y="7396569"/>
            <a:ext cx="7692523" cy="415290"/>
          </a:xfrm>
          <a:prstGeom prst="rect">
            <a:avLst/>
          </a:prstGeom>
        </p:spPr>
        <p:txBody>
          <a:bodyPr lIns="0" tIns="0" rIns="0" bIns="0" rtlCol="0" anchor="t">
            <a:spAutoFit/>
          </a:bodyPr>
          <a:lstStyle/>
          <a:p>
            <a:pPr algn="l">
              <a:lnSpc>
                <a:spcPts val="3359"/>
              </a:lnSpc>
            </a:pPr>
            <a:r>
              <a:rPr lang="en-US" sz="2400">
                <a:solidFill>
                  <a:srgbClr val="2A2E3A"/>
                </a:solidFill>
                <a:latin typeface="Helios"/>
                <a:ea typeface="Helios"/>
                <a:cs typeface="Helios"/>
                <a:sym typeface="Helios"/>
              </a:rPr>
              <a:t>Représentation  =&gt; applique les conventions collectives</a:t>
            </a:r>
          </a:p>
        </p:txBody>
      </p:sp>
      <p:sp>
        <p:nvSpPr>
          <p:cNvPr id="30" name="AutoShape 30"/>
          <p:cNvSpPr/>
          <p:nvPr/>
        </p:nvSpPr>
        <p:spPr>
          <a:xfrm>
            <a:off x="11008714" y="8558788"/>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31" name="TextBox 31"/>
          <p:cNvSpPr txBox="1"/>
          <p:nvPr/>
        </p:nvSpPr>
        <p:spPr>
          <a:xfrm>
            <a:off x="10595477" y="8018216"/>
            <a:ext cx="7279286" cy="415290"/>
          </a:xfrm>
          <a:prstGeom prst="rect">
            <a:avLst/>
          </a:prstGeom>
        </p:spPr>
        <p:txBody>
          <a:bodyPr lIns="0" tIns="0" rIns="0" bIns="0" rtlCol="0" anchor="t">
            <a:spAutoFit/>
          </a:bodyPr>
          <a:lstStyle/>
          <a:p>
            <a:pPr algn="l">
              <a:lnSpc>
                <a:spcPts val="3359"/>
              </a:lnSpc>
            </a:pPr>
            <a:r>
              <a:rPr lang="en-US" sz="2400">
                <a:solidFill>
                  <a:srgbClr val="2A2E3A"/>
                </a:solidFill>
                <a:latin typeface="Helios"/>
                <a:ea typeface="Helios"/>
                <a:cs typeface="Helios"/>
                <a:sym typeface="Helios"/>
              </a:rPr>
              <a:t>Consultation      =&gt; niveau local, régional, national </a:t>
            </a:r>
          </a:p>
        </p:txBody>
      </p:sp>
      <p:sp>
        <p:nvSpPr>
          <p:cNvPr id="32" name="AutoShape 32"/>
          <p:cNvSpPr/>
          <p:nvPr/>
        </p:nvSpPr>
        <p:spPr>
          <a:xfrm>
            <a:off x="11008714" y="9248775"/>
            <a:ext cx="6492240" cy="0"/>
          </a:xfrm>
          <a:prstGeom prst="line">
            <a:avLst/>
          </a:prstGeom>
          <a:ln w="9525" cap="flat">
            <a:solidFill>
              <a:srgbClr val="2A2E3A"/>
            </a:solidFill>
            <a:prstDash val="solid"/>
            <a:headEnd type="none" w="sm" len="sm"/>
            <a:tailEnd type="none" w="sm" len="sm"/>
          </a:ln>
        </p:spPr>
        <p:txBody>
          <a:bodyPr/>
          <a:lstStyle/>
          <a:p>
            <a:endParaRPr lang="en-CA"/>
          </a:p>
        </p:txBody>
      </p:sp>
      <p:sp>
        <p:nvSpPr>
          <p:cNvPr id="33" name="TextBox 33"/>
          <p:cNvSpPr txBox="1"/>
          <p:nvPr/>
        </p:nvSpPr>
        <p:spPr>
          <a:xfrm>
            <a:off x="10595477" y="8490472"/>
            <a:ext cx="7279286" cy="834390"/>
          </a:xfrm>
          <a:prstGeom prst="rect">
            <a:avLst/>
          </a:prstGeom>
        </p:spPr>
        <p:txBody>
          <a:bodyPr lIns="0" tIns="0" rIns="0" bIns="0" rtlCol="0" anchor="t">
            <a:spAutoFit/>
          </a:bodyPr>
          <a:lstStyle/>
          <a:p>
            <a:pPr algn="l">
              <a:lnSpc>
                <a:spcPts val="3359"/>
              </a:lnSpc>
            </a:pPr>
            <a:r>
              <a:rPr lang="en-US" sz="2400">
                <a:solidFill>
                  <a:srgbClr val="2A2E3A"/>
                </a:solidFill>
                <a:latin typeface="Helios"/>
                <a:ea typeface="Helios"/>
                <a:cs typeface="Helios"/>
                <a:sym typeface="Helios"/>
              </a:rPr>
              <a:t>Support aux </a:t>
            </a:r>
          </a:p>
          <a:p>
            <a:pPr algn="l">
              <a:lnSpc>
                <a:spcPts val="3359"/>
              </a:lnSpc>
            </a:pPr>
            <a:r>
              <a:rPr lang="en-US" sz="2400">
                <a:solidFill>
                  <a:srgbClr val="2A2E3A"/>
                </a:solidFill>
                <a:latin typeface="Helios"/>
                <a:ea typeface="Helios"/>
                <a:cs typeface="Helios"/>
                <a:sym typeface="Helios"/>
              </a:rPr>
              <a:t>sections locales =&gt; éducation, membership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594198" y="-132189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63537" y="0"/>
            <a:ext cx="14263982" cy="4641283"/>
            <a:chOff x="0" y="0"/>
            <a:chExt cx="19018643" cy="6188377"/>
          </a:xfrm>
        </p:grpSpPr>
        <p:sp>
          <p:nvSpPr>
            <p:cNvPr id="6" name="TextBox 6"/>
            <p:cNvSpPr txBox="1"/>
            <p:nvPr/>
          </p:nvSpPr>
          <p:spPr>
            <a:xfrm>
              <a:off x="0" y="0"/>
              <a:ext cx="19018643" cy="5143500"/>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SYNDICAT DES SERVICES GOUVERNEMENTAUX (SSG)</a:t>
              </a:r>
            </a:p>
          </p:txBody>
        </p:sp>
        <p:sp>
          <p:nvSpPr>
            <p:cNvPr id="7" name="TextBox 7"/>
            <p:cNvSpPr txBox="1"/>
            <p:nvPr/>
          </p:nvSpPr>
          <p:spPr>
            <a:xfrm>
              <a:off x="0" y="5427223"/>
              <a:ext cx="15358525" cy="761154"/>
            </a:xfrm>
            <a:prstGeom prst="rect">
              <a:avLst/>
            </a:prstGeom>
          </p:spPr>
          <p:txBody>
            <a:bodyPr lIns="0" tIns="0" rIns="0" bIns="0" rtlCol="0" anchor="t">
              <a:spAutoFit/>
            </a:bodyPr>
            <a:lstStyle/>
            <a:p>
              <a:pPr algn="l">
                <a:lnSpc>
                  <a:spcPts val="4759"/>
                </a:lnSpc>
              </a:pPr>
              <a:endParaRPr/>
            </a:p>
          </p:txBody>
        </p:sp>
      </p:grpSp>
      <p:grpSp>
        <p:nvGrpSpPr>
          <p:cNvPr id="8" name="Group 8"/>
          <p:cNvGrpSpPr>
            <a:grpSpLocks noChangeAspect="1"/>
          </p:cNvGrpSpPr>
          <p:nvPr/>
        </p:nvGrpSpPr>
        <p:grpSpPr>
          <a:xfrm>
            <a:off x="2982193" y="4197024"/>
            <a:ext cx="9930815" cy="5586013"/>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2977" r="-2977"/>
              </a:stretch>
            </a:blipFill>
          </p:spPr>
          <p:txBody>
            <a:bodyPr/>
            <a:lstStyle/>
            <a:p>
              <a:endParaRPr lang="en-CA"/>
            </a:p>
          </p:txBody>
        </p:sp>
      </p:grpSp>
      <p:grpSp>
        <p:nvGrpSpPr>
          <p:cNvPr id="10" name="Group 10"/>
          <p:cNvGrpSpPr/>
          <p:nvPr/>
        </p:nvGrpSpPr>
        <p:grpSpPr>
          <a:xfrm>
            <a:off x="4652164" y="4606812"/>
            <a:ext cx="3295436" cy="1175766"/>
            <a:chOff x="0" y="0"/>
            <a:chExt cx="867934" cy="309667"/>
          </a:xfrm>
        </p:grpSpPr>
        <p:sp>
          <p:nvSpPr>
            <p:cNvPr id="11" name="Freeform 11"/>
            <p:cNvSpPr/>
            <p:nvPr/>
          </p:nvSpPr>
          <p:spPr>
            <a:xfrm>
              <a:off x="0" y="0"/>
              <a:ext cx="867934" cy="309667"/>
            </a:xfrm>
            <a:custGeom>
              <a:avLst/>
              <a:gdLst/>
              <a:ahLst/>
              <a:cxnLst/>
              <a:rect l="l" t="t" r="r" b="b"/>
              <a:pathLst>
                <a:path w="867934" h="309667">
                  <a:moveTo>
                    <a:pt x="0" y="0"/>
                  </a:moveTo>
                  <a:lnTo>
                    <a:pt x="867934" y="0"/>
                  </a:lnTo>
                  <a:lnTo>
                    <a:pt x="867934" y="309667"/>
                  </a:lnTo>
                  <a:lnTo>
                    <a:pt x="0" y="309667"/>
                  </a:lnTo>
                  <a:close/>
                </a:path>
              </a:pathLst>
            </a:custGeom>
            <a:solidFill>
              <a:srgbClr val="E4E4E4"/>
            </a:solidFill>
            <a:ln w="9525" cap="sq">
              <a:solidFill>
                <a:srgbClr val="2A2E3A"/>
              </a:solidFill>
              <a:prstDash val="solid"/>
              <a:miter/>
            </a:ln>
          </p:spPr>
          <p:txBody>
            <a:bodyPr/>
            <a:lstStyle/>
            <a:p>
              <a:endParaRPr lang="en-CA"/>
            </a:p>
          </p:txBody>
        </p:sp>
        <p:sp>
          <p:nvSpPr>
            <p:cNvPr id="12" name="TextBox 12"/>
            <p:cNvSpPr txBox="1"/>
            <p:nvPr/>
          </p:nvSpPr>
          <p:spPr>
            <a:xfrm>
              <a:off x="0" y="-57150"/>
              <a:ext cx="867934" cy="366817"/>
            </a:xfrm>
            <a:prstGeom prst="rect">
              <a:avLst/>
            </a:prstGeom>
          </p:spPr>
          <p:txBody>
            <a:bodyPr lIns="50800" tIns="50800" rIns="50800" bIns="50800" rtlCol="0" anchor="ctr"/>
            <a:lstStyle/>
            <a:p>
              <a:pPr algn="ctr">
                <a:lnSpc>
                  <a:spcPts val="4199"/>
                </a:lnSpc>
              </a:pPr>
              <a:r>
                <a:rPr lang="en-US" sz="2999">
                  <a:solidFill>
                    <a:srgbClr val="EF792F"/>
                  </a:solidFill>
                  <a:latin typeface="Helios Bold"/>
                  <a:ea typeface="Helios Bold"/>
                  <a:cs typeface="Helios Bold"/>
                  <a:sym typeface="Helios Bold"/>
                </a:rPr>
                <a:t>Plus de 12 000 membres</a:t>
              </a:r>
            </a:p>
          </p:txBody>
        </p:sp>
      </p:grpSp>
      <p:grpSp>
        <p:nvGrpSpPr>
          <p:cNvPr id="13" name="Group 13"/>
          <p:cNvGrpSpPr/>
          <p:nvPr/>
        </p:nvGrpSpPr>
        <p:grpSpPr>
          <a:xfrm>
            <a:off x="8998561" y="4606812"/>
            <a:ext cx="3295436" cy="1680591"/>
            <a:chOff x="0" y="0"/>
            <a:chExt cx="867934" cy="442625"/>
          </a:xfrm>
        </p:grpSpPr>
        <p:sp>
          <p:nvSpPr>
            <p:cNvPr id="14" name="Freeform 14"/>
            <p:cNvSpPr/>
            <p:nvPr/>
          </p:nvSpPr>
          <p:spPr>
            <a:xfrm>
              <a:off x="0" y="0"/>
              <a:ext cx="867934" cy="442625"/>
            </a:xfrm>
            <a:custGeom>
              <a:avLst/>
              <a:gdLst/>
              <a:ahLst/>
              <a:cxnLst/>
              <a:rect l="l" t="t" r="r" b="b"/>
              <a:pathLst>
                <a:path w="867934" h="442625">
                  <a:moveTo>
                    <a:pt x="0" y="0"/>
                  </a:moveTo>
                  <a:lnTo>
                    <a:pt x="867934" y="0"/>
                  </a:lnTo>
                  <a:lnTo>
                    <a:pt x="867934" y="442625"/>
                  </a:lnTo>
                  <a:lnTo>
                    <a:pt x="0" y="442625"/>
                  </a:lnTo>
                  <a:close/>
                </a:path>
              </a:pathLst>
            </a:custGeom>
            <a:solidFill>
              <a:srgbClr val="E4E4E4"/>
            </a:solidFill>
            <a:ln w="9525" cap="sq">
              <a:solidFill>
                <a:srgbClr val="2A2E3A"/>
              </a:solidFill>
              <a:prstDash val="solid"/>
              <a:miter/>
            </a:ln>
          </p:spPr>
          <p:txBody>
            <a:bodyPr/>
            <a:lstStyle/>
            <a:p>
              <a:endParaRPr lang="en-CA"/>
            </a:p>
          </p:txBody>
        </p:sp>
        <p:sp>
          <p:nvSpPr>
            <p:cNvPr id="15" name="TextBox 15"/>
            <p:cNvSpPr txBox="1"/>
            <p:nvPr/>
          </p:nvSpPr>
          <p:spPr>
            <a:xfrm>
              <a:off x="0" y="-57150"/>
              <a:ext cx="867934" cy="499775"/>
            </a:xfrm>
            <a:prstGeom prst="rect">
              <a:avLst/>
            </a:prstGeom>
          </p:spPr>
          <p:txBody>
            <a:bodyPr lIns="50800" tIns="50800" rIns="50800" bIns="50800" rtlCol="0" anchor="ctr"/>
            <a:lstStyle/>
            <a:p>
              <a:pPr algn="ctr">
                <a:lnSpc>
                  <a:spcPts val="4199"/>
                </a:lnSpc>
              </a:pPr>
              <a:r>
                <a:rPr lang="en-US" sz="2999">
                  <a:solidFill>
                    <a:srgbClr val="EF792F"/>
                  </a:solidFill>
                  <a:latin typeface="Helios Bold"/>
                  <a:ea typeface="Helios Bold"/>
                  <a:cs typeface="Helios Bold"/>
                  <a:sym typeface="Helios Bold"/>
                </a:rPr>
                <a:t>24 sections locales au Canada </a:t>
              </a:r>
            </a:p>
          </p:txBody>
        </p:sp>
      </p:grpSp>
      <p:grpSp>
        <p:nvGrpSpPr>
          <p:cNvPr id="16" name="Group 16"/>
          <p:cNvGrpSpPr/>
          <p:nvPr/>
        </p:nvGrpSpPr>
        <p:grpSpPr>
          <a:xfrm>
            <a:off x="13240931" y="4606812"/>
            <a:ext cx="3295436" cy="1073376"/>
            <a:chOff x="0" y="0"/>
            <a:chExt cx="867934" cy="282700"/>
          </a:xfrm>
        </p:grpSpPr>
        <p:sp>
          <p:nvSpPr>
            <p:cNvPr id="17" name="Freeform 17"/>
            <p:cNvSpPr/>
            <p:nvPr/>
          </p:nvSpPr>
          <p:spPr>
            <a:xfrm>
              <a:off x="0" y="0"/>
              <a:ext cx="867934" cy="282700"/>
            </a:xfrm>
            <a:custGeom>
              <a:avLst/>
              <a:gdLst/>
              <a:ahLst/>
              <a:cxnLst/>
              <a:rect l="l" t="t" r="r" b="b"/>
              <a:pathLst>
                <a:path w="867934" h="282700">
                  <a:moveTo>
                    <a:pt x="0" y="0"/>
                  </a:moveTo>
                  <a:lnTo>
                    <a:pt x="867934" y="0"/>
                  </a:lnTo>
                  <a:lnTo>
                    <a:pt x="867934" y="282700"/>
                  </a:lnTo>
                  <a:lnTo>
                    <a:pt x="0" y="282700"/>
                  </a:lnTo>
                  <a:close/>
                </a:path>
              </a:pathLst>
            </a:custGeom>
            <a:solidFill>
              <a:srgbClr val="E4E4E4"/>
            </a:solidFill>
            <a:ln w="9525" cap="sq">
              <a:solidFill>
                <a:srgbClr val="2A2E3A"/>
              </a:solidFill>
              <a:prstDash val="solid"/>
              <a:miter/>
            </a:ln>
          </p:spPr>
          <p:txBody>
            <a:bodyPr/>
            <a:lstStyle/>
            <a:p>
              <a:endParaRPr lang="en-CA"/>
            </a:p>
          </p:txBody>
        </p:sp>
        <p:sp>
          <p:nvSpPr>
            <p:cNvPr id="18" name="TextBox 18"/>
            <p:cNvSpPr txBox="1"/>
            <p:nvPr/>
          </p:nvSpPr>
          <p:spPr>
            <a:xfrm>
              <a:off x="0" y="-57150"/>
              <a:ext cx="867934" cy="339850"/>
            </a:xfrm>
            <a:prstGeom prst="rect">
              <a:avLst/>
            </a:prstGeom>
          </p:spPr>
          <p:txBody>
            <a:bodyPr lIns="50800" tIns="50800" rIns="50800" bIns="50800" rtlCol="0" anchor="ctr"/>
            <a:lstStyle/>
            <a:p>
              <a:pPr algn="ctr">
                <a:lnSpc>
                  <a:spcPts val="4199"/>
                </a:lnSpc>
              </a:pPr>
              <a:r>
                <a:rPr lang="en-US" sz="2999">
                  <a:solidFill>
                    <a:srgbClr val="EF792F"/>
                  </a:solidFill>
                  <a:latin typeface="Helios Bold"/>
                  <a:ea typeface="Helios Bold"/>
                  <a:cs typeface="Helios Bold"/>
                  <a:sym typeface="Helios Bold"/>
                </a:rPr>
                <a:t>3 employeurs</a:t>
              </a:r>
            </a:p>
          </p:txBody>
        </p:sp>
      </p:grpSp>
      <p:grpSp>
        <p:nvGrpSpPr>
          <p:cNvPr id="19" name="Group 19"/>
          <p:cNvGrpSpPr/>
          <p:nvPr/>
        </p:nvGrpSpPr>
        <p:grpSpPr>
          <a:xfrm>
            <a:off x="707287" y="4606812"/>
            <a:ext cx="3295436" cy="1073376"/>
            <a:chOff x="0" y="0"/>
            <a:chExt cx="867934" cy="282700"/>
          </a:xfrm>
        </p:grpSpPr>
        <p:sp>
          <p:nvSpPr>
            <p:cNvPr id="20" name="Freeform 20"/>
            <p:cNvSpPr/>
            <p:nvPr/>
          </p:nvSpPr>
          <p:spPr>
            <a:xfrm>
              <a:off x="0" y="0"/>
              <a:ext cx="867934" cy="282700"/>
            </a:xfrm>
            <a:custGeom>
              <a:avLst/>
              <a:gdLst/>
              <a:ahLst/>
              <a:cxnLst/>
              <a:rect l="l" t="t" r="r" b="b"/>
              <a:pathLst>
                <a:path w="867934" h="282700">
                  <a:moveTo>
                    <a:pt x="0" y="0"/>
                  </a:moveTo>
                  <a:lnTo>
                    <a:pt x="867934" y="0"/>
                  </a:lnTo>
                  <a:lnTo>
                    <a:pt x="867934" y="282700"/>
                  </a:lnTo>
                  <a:lnTo>
                    <a:pt x="0" y="282700"/>
                  </a:lnTo>
                  <a:close/>
                </a:path>
              </a:pathLst>
            </a:custGeom>
            <a:solidFill>
              <a:srgbClr val="E4E4E4"/>
            </a:solidFill>
            <a:ln w="9525" cap="sq">
              <a:solidFill>
                <a:srgbClr val="2A2E3A"/>
              </a:solidFill>
              <a:prstDash val="solid"/>
              <a:miter/>
            </a:ln>
          </p:spPr>
          <p:txBody>
            <a:bodyPr/>
            <a:lstStyle/>
            <a:p>
              <a:endParaRPr lang="en-CA"/>
            </a:p>
          </p:txBody>
        </p:sp>
        <p:sp>
          <p:nvSpPr>
            <p:cNvPr id="21" name="TextBox 21"/>
            <p:cNvSpPr txBox="1"/>
            <p:nvPr/>
          </p:nvSpPr>
          <p:spPr>
            <a:xfrm>
              <a:off x="0" y="-57150"/>
              <a:ext cx="867934" cy="339850"/>
            </a:xfrm>
            <a:prstGeom prst="rect">
              <a:avLst/>
            </a:prstGeom>
          </p:spPr>
          <p:txBody>
            <a:bodyPr lIns="50800" tIns="50800" rIns="50800" bIns="50800" rtlCol="0" anchor="ctr"/>
            <a:lstStyle/>
            <a:p>
              <a:pPr algn="ctr">
                <a:lnSpc>
                  <a:spcPts val="4199"/>
                </a:lnSpc>
              </a:pPr>
              <a:r>
                <a:rPr lang="en-US" sz="2999">
                  <a:solidFill>
                    <a:srgbClr val="EF792F"/>
                  </a:solidFill>
                  <a:latin typeface="Helios Bold"/>
                  <a:ea typeface="Helios Bold"/>
                  <a:cs typeface="Helios Bold"/>
                  <a:sym typeface="Helios Bold"/>
                </a:rPr>
                <a:t>Créé en 1999</a:t>
              </a:r>
            </a:p>
          </p:txBody>
        </p:sp>
      </p:grpSp>
      <p:sp>
        <p:nvSpPr>
          <p:cNvPr id="22" name="TextBox 22"/>
          <p:cNvSpPr txBox="1"/>
          <p:nvPr/>
        </p:nvSpPr>
        <p:spPr>
          <a:xfrm>
            <a:off x="12166367" y="5886617"/>
            <a:ext cx="5924764" cy="1672590"/>
          </a:xfrm>
          <a:prstGeom prst="rect">
            <a:avLst/>
          </a:prstGeom>
        </p:spPr>
        <p:txBody>
          <a:bodyPr lIns="0" tIns="0" rIns="0" bIns="0" rtlCol="0" anchor="t">
            <a:spAutoFit/>
          </a:bodyPr>
          <a:lstStyle/>
          <a:p>
            <a:pPr algn="ctr">
              <a:lnSpc>
                <a:spcPts val="3359"/>
              </a:lnSpc>
            </a:pPr>
            <a:r>
              <a:rPr lang="en-US" sz="2400">
                <a:solidFill>
                  <a:srgbClr val="2A2E3A"/>
                </a:solidFill>
                <a:latin typeface="Helios"/>
                <a:ea typeface="Helios"/>
                <a:cs typeface="Helios"/>
                <a:sym typeface="Helios"/>
              </a:rPr>
              <a:t>Services publics et Approvisionnement Canada</a:t>
            </a:r>
          </a:p>
          <a:p>
            <a:pPr algn="ctr">
              <a:lnSpc>
                <a:spcPts val="3359"/>
              </a:lnSpc>
            </a:pPr>
            <a:r>
              <a:rPr lang="en-US" sz="2400">
                <a:solidFill>
                  <a:srgbClr val="2A2E3A"/>
                </a:solidFill>
                <a:latin typeface="Helios"/>
                <a:ea typeface="Helios"/>
                <a:cs typeface="Helios"/>
                <a:sym typeface="Helios"/>
              </a:rPr>
              <a:t>Services partagés Canada</a:t>
            </a:r>
          </a:p>
          <a:p>
            <a:pPr algn="ctr">
              <a:lnSpc>
                <a:spcPts val="3359"/>
              </a:lnSpc>
            </a:pPr>
            <a:r>
              <a:rPr lang="en-US" sz="2400">
                <a:solidFill>
                  <a:srgbClr val="2A2E3A"/>
                </a:solidFill>
                <a:latin typeface="Helios"/>
                <a:ea typeface="Helios"/>
                <a:cs typeface="Helios"/>
                <a:sym typeface="Helios"/>
              </a:rPr>
              <a:t>Monnaie royale canadienne </a:t>
            </a:r>
          </a:p>
        </p:txBody>
      </p:sp>
      <p:grpSp>
        <p:nvGrpSpPr>
          <p:cNvPr id="23" name="Group 23"/>
          <p:cNvGrpSpPr/>
          <p:nvPr/>
        </p:nvGrpSpPr>
        <p:grpSpPr>
          <a:xfrm>
            <a:off x="13814230" y="9258300"/>
            <a:ext cx="5765006" cy="1028700"/>
            <a:chOff x="0" y="0"/>
            <a:chExt cx="1049690" cy="187305"/>
          </a:xfrm>
        </p:grpSpPr>
        <p:sp>
          <p:nvSpPr>
            <p:cNvPr id="24" name="Freeform 24"/>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25" name="TextBox 25"/>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165470" y="3273015"/>
            <a:ext cx="6256098" cy="6707505"/>
            <a:chOff x="0" y="0"/>
            <a:chExt cx="1647697" cy="1766586"/>
          </a:xfrm>
        </p:grpSpPr>
        <p:sp>
          <p:nvSpPr>
            <p:cNvPr id="12" name="Freeform 12"/>
            <p:cNvSpPr/>
            <p:nvPr/>
          </p:nvSpPr>
          <p:spPr>
            <a:xfrm>
              <a:off x="0" y="0"/>
              <a:ext cx="1647697" cy="1766586"/>
            </a:xfrm>
            <a:custGeom>
              <a:avLst/>
              <a:gdLst/>
              <a:ahLst/>
              <a:cxnLst/>
              <a:rect l="l" t="t" r="r" b="b"/>
              <a:pathLst>
                <a:path w="1647697" h="1766586">
                  <a:moveTo>
                    <a:pt x="0" y="0"/>
                  </a:moveTo>
                  <a:lnTo>
                    <a:pt x="1647697" y="0"/>
                  </a:lnTo>
                  <a:lnTo>
                    <a:pt x="1647697" y="1766586"/>
                  </a:lnTo>
                  <a:lnTo>
                    <a:pt x="0" y="1766586"/>
                  </a:lnTo>
                  <a:close/>
                </a:path>
              </a:pathLst>
            </a:custGeom>
            <a:solidFill>
              <a:srgbClr val="E4E4E4"/>
            </a:solidFill>
            <a:ln w="9525" cap="sq">
              <a:solidFill>
                <a:srgbClr val="2A2E3A"/>
              </a:solidFill>
              <a:prstDash val="solid"/>
              <a:miter/>
            </a:ln>
          </p:spPr>
          <p:txBody>
            <a:bodyPr/>
            <a:lstStyle/>
            <a:p>
              <a:endParaRPr lang="en-CA"/>
            </a:p>
          </p:txBody>
        </p:sp>
        <p:sp>
          <p:nvSpPr>
            <p:cNvPr id="13" name="TextBox 13"/>
            <p:cNvSpPr txBox="1"/>
            <p:nvPr/>
          </p:nvSpPr>
          <p:spPr>
            <a:xfrm>
              <a:off x="0" y="-38100"/>
              <a:ext cx="1647697" cy="1804686"/>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6611641" y="2711987"/>
            <a:ext cx="11676359" cy="7268534"/>
          </a:xfrm>
          <a:custGeom>
            <a:avLst/>
            <a:gdLst/>
            <a:ahLst/>
            <a:cxnLst/>
            <a:rect l="l" t="t" r="r" b="b"/>
            <a:pathLst>
              <a:path w="11676359" h="7268534">
                <a:moveTo>
                  <a:pt x="0" y="0"/>
                </a:moveTo>
                <a:lnTo>
                  <a:pt x="11676359" y="0"/>
                </a:lnTo>
                <a:lnTo>
                  <a:pt x="11676359" y="7268533"/>
                </a:lnTo>
                <a:lnTo>
                  <a:pt x="0" y="7268533"/>
                </a:lnTo>
                <a:lnTo>
                  <a:pt x="0" y="0"/>
                </a:lnTo>
                <a:close/>
              </a:path>
            </a:pathLst>
          </a:custGeom>
          <a:blipFill>
            <a:blip r:embed="rId2"/>
            <a:stretch>
              <a:fillRect/>
            </a:stretch>
          </a:blipFill>
        </p:spPr>
        <p:txBody>
          <a:bodyPr/>
          <a:lstStyle/>
          <a:p>
            <a:endParaRPr lang="en-CA"/>
          </a:p>
        </p:txBody>
      </p:sp>
      <p:sp>
        <p:nvSpPr>
          <p:cNvPr id="15" name="TextBox 15"/>
          <p:cNvSpPr txBox="1"/>
          <p:nvPr/>
        </p:nvSpPr>
        <p:spPr>
          <a:xfrm>
            <a:off x="1057662" y="239964"/>
            <a:ext cx="8880792" cy="2571750"/>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Structure du SSG</a:t>
            </a:r>
          </a:p>
        </p:txBody>
      </p:sp>
      <p:sp>
        <p:nvSpPr>
          <p:cNvPr id="16" name="TextBox 16"/>
          <p:cNvSpPr txBox="1"/>
          <p:nvPr/>
        </p:nvSpPr>
        <p:spPr>
          <a:xfrm>
            <a:off x="225140" y="3424780"/>
            <a:ext cx="6136758" cy="6555740"/>
          </a:xfrm>
          <a:prstGeom prst="rect">
            <a:avLst/>
          </a:prstGeom>
        </p:spPr>
        <p:txBody>
          <a:bodyPr lIns="0" tIns="0" rIns="0" bIns="0" rtlCol="0" anchor="t">
            <a:spAutoFit/>
          </a:bodyPr>
          <a:lstStyle/>
          <a:p>
            <a:pPr algn="l">
              <a:lnSpc>
                <a:spcPts val="3520"/>
              </a:lnSpc>
            </a:pPr>
            <a:r>
              <a:rPr lang="en-US" sz="2200">
                <a:solidFill>
                  <a:srgbClr val="2F3029"/>
                </a:solidFill>
                <a:latin typeface="Helios"/>
                <a:ea typeface="Helios"/>
                <a:cs typeface="Helios"/>
                <a:sym typeface="Helios"/>
              </a:rPr>
              <a:t>Le Conseil national du SSG est élu au </a:t>
            </a:r>
            <a:r>
              <a:rPr lang="en-US" sz="2200">
                <a:solidFill>
                  <a:srgbClr val="EF792F"/>
                </a:solidFill>
                <a:latin typeface="Helios"/>
                <a:ea typeface="Helios"/>
                <a:cs typeface="Helios"/>
                <a:sym typeface="Helios"/>
              </a:rPr>
              <a:t>congrès national triennal </a:t>
            </a:r>
            <a:r>
              <a:rPr lang="en-US" sz="2200">
                <a:solidFill>
                  <a:srgbClr val="2F3029"/>
                </a:solidFill>
                <a:latin typeface="Helios"/>
                <a:ea typeface="Helios"/>
                <a:cs typeface="Helios"/>
                <a:sym typeface="Helios"/>
              </a:rPr>
              <a:t>par les délégués des sections locales et se compose de </a:t>
            </a:r>
            <a:r>
              <a:rPr lang="en-US" sz="2200">
                <a:solidFill>
                  <a:srgbClr val="EF792F"/>
                </a:solidFill>
                <a:latin typeface="Helios"/>
                <a:ea typeface="Helios"/>
                <a:cs typeface="Helios"/>
                <a:sym typeface="Helios"/>
              </a:rPr>
              <a:t>15 membres à la vice-présidence régionale</a:t>
            </a:r>
            <a:r>
              <a:rPr lang="en-US" sz="2200">
                <a:solidFill>
                  <a:srgbClr val="2F3029"/>
                </a:solidFill>
                <a:latin typeface="Helios"/>
                <a:ea typeface="Helios"/>
                <a:cs typeface="Helios"/>
                <a:sym typeface="Helios"/>
              </a:rPr>
              <a:t>, de </a:t>
            </a:r>
            <a:r>
              <a:rPr lang="en-US" sz="2200">
                <a:solidFill>
                  <a:srgbClr val="EF792F"/>
                </a:solidFill>
                <a:latin typeface="Helios"/>
                <a:ea typeface="Helios"/>
                <a:cs typeface="Helios"/>
                <a:sym typeface="Helios"/>
              </a:rPr>
              <a:t>3 membres à la vice-présidence nationale</a:t>
            </a:r>
            <a:r>
              <a:rPr lang="en-US" sz="2200">
                <a:solidFill>
                  <a:srgbClr val="2F3029"/>
                </a:solidFill>
                <a:latin typeface="Helios"/>
                <a:ea typeface="Helios"/>
                <a:cs typeface="Helios"/>
                <a:sym typeface="Helios"/>
              </a:rPr>
              <a:t> (dont un avec le portefeuille de l'équité) et de la </a:t>
            </a:r>
            <a:r>
              <a:rPr lang="en-US" sz="2200">
                <a:solidFill>
                  <a:srgbClr val="EF792F"/>
                </a:solidFill>
                <a:latin typeface="Helios"/>
                <a:ea typeface="Helios"/>
                <a:cs typeface="Helios"/>
                <a:sym typeface="Helios"/>
              </a:rPr>
              <a:t>présidence nationale.</a:t>
            </a:r>
          </a:p>
          <a:p>
            <a:pPr algn="l">
              <a:lnSpc>
                <a:spcPts val="3520"/>
              </a:lnSpc>
            </a:pPr>
            <a:endParaRPr lang="en-US" sz="2200">
              <a:solidFill>
                <a:srgbClr val="EF792F"/>
              </a:solidFill>
              <a:latin typeface="Helios"/>
              <a:ea typeface="Helios"/>
              <a:cs typeface="Helios"/>
              <a:sym typeface="Helios"/>
            </a:endParaRPr>
          </a:p>
          <a:p>
            <a:pPr algn="l">
              <a:lnSpc>
                <a:spcPts val="3520"/>
              </a:lnSpc>
            </a:pPr>
            <a:r>
              <a:rPr lang="en-US" sz="2200">
                <a:solidFill>
                  <a:srgbClr val="2F3029"/>
                </a:solidFill>
                <a:latin typeface="Helios"/>
                <a:ea typeface="Helios"/>
                <a:cs typeface="Helios"/>
                <a:sym typeface="Helios"/>
              </a:rPr>
              <a:t>Le bureau national du SSG est situé à Ottawa et offre aux membres, aux sections locales et aux dirigeants élus des conseils et représentation sur diverses questions de relations de travail, y compris les griefs et les demandes de prestations d'invalidité, ainsi que des services financiers et des services aux membres.</a:t>
            </a:r>
          </a:p>
          <a:p>
            <a:pPr algn="l">
              <a:lnSpc>
                <a:spcPts val="3520"/>
              </a:lnSpc>
            </a:pPr>
            <a:endParaRPr lang="en-US" sz="2200">
              <a:solidFill>
                <a:srgbClr val="2F3029"/>
              </a:solidFill>
              <a:latin typeface="Helios"/>
              <a:ea typeface="Helios"/>
              <a:cs typeface="Helios"/>
              <a:sym typeface="Helio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594198" y="-132189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834270" y="850057"/>
            <a:ext cx="13500205" cy="3355408"/>
            <a:chOff x="0" y="0"/>
            <a:chExt cx="18000273" cy="4473877"/>
          </a:xfrm>
        </p:grpSpPr>
        <p:sp>
          <p:nvSpPr>
            <p:cNvPr id="6" name="TextBox 6"/>
            <p:cNvSpPr txBox="1"/>
            <p:nvPr/>
          </p:nvSpPr>
          <p:spPr>
            <a:xfrm>
              <a:off x="0" y="0"/>
              <a:ext cx="18000273" cy="3429000"/>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VOTRE CONVENTION COLLECTIVE</a:t>
              </a:r>
            </a:p>
          </p:txBody>
        </p:sp>
        <p:sp>
          <p:nvSpPr>
            <p:cNvPr id="7" name="TextBox 7"/>
            <p:cNvSpPr txBox="1"/>
            <p:nvPr/>
          </p:nvSpPr>
          <p:spPr>
            <a:xfrm>
              <a:off x="0" y="3712723"/>
              <a:ext cx="14536139" cy="761154"/>
            </a:xfrm>
            <a:prstGeom prst="rect">
              <a:avLst/>
            </a:prstGeom>
          </p:spPr>
          <p:txBody>
            <a:bodyPr lIns="0" tIns="0" rIns="0" bIns="0" rtlCol="0" anchor="t">
              <a:spAutoFit/>
            </a:bodyPr>
            <a:lstStyle/>
            <a:p>
              <a:pPr algn="l">
                <a:lnSpc>
                  <a:spcPts val="4759"/>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334409" y="4110215"/>
            <a:ext cx="6512428" cy="5765801"/>
          </a:xfrm>
          <a:prstGeom prst="rect">
            <a:avLst/>
          </a:prstGeom>
        </p:spPr>
        <p:txBody>
          <a:bodyPr lIns="0" tIns="0" rIns="0" bIns="0" rtlCol="0" anchor="t">
            <a:spAutoFit/>
          </a:bodyPr>
          <a:lstStyle/>
          <a:p>
            <a:pPr algn="l">
              <a:lnSpc>
                <a:spcPts val="4619"/>
              </a:lnSpc>
            </a:pPr>
            <a:r>
              <a:rPr lang="en-US" sz="3299">
                <a:solidFill>
                  <a:srgbClr val="2A2E3A"/>
                </a:solidFill>
                <a:latin typeface="Helios"/>
                <a:ea typeface="Helios"/>
                <a:cs typeface="Helios"/>
                <a:sym typeface="Helios"/>
              </a:rPr>
              <a:t>Votre convention collective est négociée entre le Conseil du Trésor et l'AFPC. En tant que membre du SSG, vous appartenez probablement à l'un des trois groupes :</a:t>
            </a:r>
          </a:p>
          <a:p>
            <a:pPr marL="712465" lvl="1" indent="-356233" algn="l">
              <a:lnSpc>
                <a:spcPts val="4619"/>
              </a:lnSpc>
              <a:buFont typeface="Arial"/>
              <a:buChar char="•"/>
            </a:pPr>
            <a:r>
              <a:rPr lang="en-US" sz="3299">
                <a:solidFill>
                  <a:srgbClr val="2A2E3A"/>
                </a:solidFill>
                <a:latin typeface="Helios"/>
                <a:ea typeface="Helios"/>
                <a:cs typeface="Helios"/>
                <a:sym typeface="Helios"/>
              </a:rPr>
              <a:t>Services des programmes et de l'administration (PA)</a:t>
            </a:r>
          </a:p>
          <a:p>
            <a:pPr marL="690876" lvl="1" indent="-345438" algn="l">
              <a:lnSpc>
                <a:spcPts val="4479"/>
              </a:lnSpc>
              <a:buFont typeface="Arial"/>
              <a:buChar char="•"/>
            </a:pPr>
            <a:r>
              <a:rPr lang="en-US" sz="3199">
                <a:solidFill>
                  <a:srgbClr val="2A2E3A"/>
                </a:solidFill>
                <a:latin typeface="Helios"/>
                <a:ea typeface="Helios"/>
                <a:cs typeface="Helios"/>
                <a:sym typeface="Helios"/>
              </a:rPr>
              <a:t>Services techniques (TC)</a:t>
            </a:r>
          </a:p>
          <a:p>
            <a:pPr marL="690876" lvl="1" indent="-345438" algn="l">
              <a:lnSpc>
                <a:spcPts val="4479"/>
              </a:lnSpc>
              <a:buFont typeface="Arial"/>
              <a:buChar char="•"/>
            </a:pPr>
            <a:r>
              <a:rPr lang="en-US" sz="3199">
                <a:solidFill>
                  <a:srgbClr val="2A2E3A"/>
                </a:solidFill>
                <a:latin typeface="Helios"/>
                <a:ea typeface="Helios"/>
                <a:cs typeface="Helios"/>
                <a:sym typeface="Helios"/>
              </a:rPr>
              <a:t>Services de l'exploitation (SV)</a:t>
            </a:r>
          </a:p>
        </p:txBody>
      </p:sp>
      <p:sp>
        <p:nvSpPr>
          <p:cNvPr id="12" name="TextBox 12"/>
          <p:cNvSpPr txBox="1"/>
          <p:nvPr/>
        </p:nvSpPr>
        <p:spPr>
          <a:xfrm>
            <a:off x="7282396" y="4057650"/>
            <a:ext cx="8916672" cy="2783840"/>
          </a:xfrm>
          <a:prstGeom prst="rect">
            <a:avLst/>
          </a:prstGeom>
        </p:spPr>
        <p:txBody>
          <a:bodyPr lIns="0" tIns="0" rIns="0" bIns="0" rtlCol="0" anchor="t">
            <a:spAutoFit/>
          </a:bodyPr>
          <a:lstStyle/>
          <a:p>
            <a:pPr algn="l">
              <a:lnSpc>
                <a:spcPts val="4619"/>
              </a:lnSpc>
            </a:pPr>
            <a:r>
              <a:rPr lang="en-US" sz="3299">
                <a:solidFill>
                  <a:srgbClr val="2A2E3A"/>
                </a:solidFill>
                <a:latin typeface="Helios Bold"/>
                <a:ea typeface="Helios Bold"/>
                <a:cs typeface="Helios Bold"/>
                <a:sym typeface="Helios Bold"/>
              </a:rPr>
              <a:t>Que contient une convention collective ?</a:t>
            </a:r>
          </a:p>
          <a:p>
            <a:pPr marL="539749" lvl="1" indent="-269875" algn="l">
              <a:lnSpc>
                <a:spcPts val="3499"/>
              </a:lnSpc>
              <a:buFont typeface="Arial"/>
              <a:buChar char="•"/>
            </a:pPr>
            <a:r>
              <a:rPr lang="en-US" sz="2499">
                <a:solidFill>
                  <a:srgbClr val="2A2E3A"/>
                </a:solidFill>
                <a:latin typeface="Helios"/>
                <a:ea typeface="Helios"/>
                <a:cs typeface="Helios"/>
                <a:sym typeface="Helios"/>
              </a:rPr>
              <a:t>Les heures de travail</a:t>
            </a:r>
          </a:p>
          <a:p>
            <a:pPr marL="539749" lvl="1" indent="-269875" algn="l">
              <a:lnSpc>
                <a:spcPts val="3499"/>
              </a:lnSpc>
              <a:buFont typeface="Arial"/>
              <a:buChar char="•"/>
            </a:pPr>
            <a:r>
              <a:rPr lang="en-US" sz="2499">
                <a:solidFill>
                  <a:srgbClr val="2A2E3A"/>
                </a:solidFill>
                <a:latin typeface="Helios"/>
                <a:ea typeface="Helios"/>
                <a:cs typeface="Helios"/>
                <a:sym typeface="Helios"/>
              </a:rPr>
              <a:t>Dispositions relatives aux congés</a:t>
            </a:r>
          </a:p>
          <a:p>
            <a:pPr marL="539749" lvl="1" indent="-269875" algn="l">
              <a:lnSpc>
                <a:spcPts val="3499"/>
              </a:lnSpc>
              <a:buFont typeface="Arial"/>
              <a:buChar char="•"/>
            </a:pPr>
            <a:r>
              <a:rPr lang="en-US" sz="2499">
                <a:solidFill>
                  <a:srgbClr val="2A2E3A"/>
                </a:solidFill>
                <a:latin typeface="Helios"/>
                <a:ea typeface="Helios"/>
                <a:cs typeface="Helios"/>
                <a:sym typeface="Helios"/>
              </a:rPr>
              <a:t>Procédure de règlement des griefs</a:t>
            </a:r>
          </a:p>
          <a:p>
            <a:pPr marL="539749" lvl="1" indent="-269875" algn="l">
              <a:lnSpc>
                <a:spcPts val="3499"/>
              </a:lnSpc>
              <a:buFont typeface="Arial"/>
              <a:buChar char="•"/>
            </a:pPr>
            <a:r>
              <a:rPr lang="en-US" sz="2499">
                <a:solidFill>
                  <a:srgbClr val="2A2E3A"/>
                </a:solidFill>
                <a:latin typeface="Helios"/>
                <a:ea typeface="Helios"/>
                <a:cs typeface="Helios"/>
                <a:sym typeface="Helios"/>
              </a:rPr>
              <a:t>Taux de rémunération</a:t>
            </a:r>
          </a:p>
          <a:p>
            <a:pPr marL="539749" lvl="1" indent="-269875" algn="l">
              <a:lnSpc>
                <a:spcPts val="3499"/>
              </a:lnSpc>
              <a:buFont typeface="Arial"/>
              <a:buChar char="•"/>
            </a:pPr>
            <a:r>
              <a:rPr lang="en-US" sz="2499">
                <a:solidFill>
                  <a:srgbClr val="2A2E3A"/>
                </a:solidFill>
                <a:latin typeface="Helios"/>
                <a:ea typeface="Helios"/>
                <a:cs typeface="Helios"/>
                <a:sym typeface="Helios"/>
              </a:rPr>
              <a:t>et bien d'autres protections et avantages</a:t>
            </a:r>
            <a:r>
              <a:rPr lang="en-US" sz="2499">
                <a:solidFill>
                  <a:srgbClr val="2A2E3A"/>
                </a:solidFill>
                <a:latin typeface="Helios Bold"/>
                <a:ea typeface="Helios Bold"/>
                <a:cs typeface="Helios Bold"/>
                <a:sym typeface="Helios Bold"/>
              </a:rPr>
              <a:t>.</a:t>
            </a:r>
          </a:p>
        </p:txBody>
      </p:sp>
      <p:grpSp>
        <p:nvGrpSpPr>
          <p:cNvPr id="13" name="Group 13"/>
          <p:cNvGrpSpPr/>
          <p:nvPr/>
        </p:nvGrpSpPr>
        <p:grpSpPr>
          <a:xfrm>
            <a:off x="8408182" y="7312592"/>
            <a:ext cx="6077717" cy="2721864"/>
            <a:chOff x="0" y="0"/>
            <a:chExt cx="8103623" cy="3629152"/>
          </a:xfrm>
        </p:grpSpPr>
        <p:grpSp>
          <p:nvGrpSpPr>
            <p:cNvPr id="14" name="Group 14"/>
            <p:cNvGrpSpPr/>
            <p:nvPr/>
          </p:nvGrpSpPr>
          <p:grpSpPr>
            <a:xfrm>
              <a:off x="0" y="0"/>
              <a:ext cx="8103623" cy="3629152"/>
              <a:chOff x="0" y="0"/>
              <a:chExt cx="1600716" cy="716870"/>
            </a:xfrm>
          </p:grpSpPr>
          <p:sp>
            <p:nvSpPr>
              <p:cNvPr id="15" name="Freeform 15"/>
              <p:cNvSpPr/>
              <p:nvPr/>
            </p:nvSpPr>
            <p:spPr>
              <a:xfrm>
                <a:off x="0" y="0"/>
                <a:ext cx="1600716" cy="716870"/>
              </a:xfrm>
              <a:custGeom>
                <a:avLst/>
                <a:gdLst/>
                <a:ahLst/>
                <a:cxnLst/>
                <a:rect l="l" t="t" r="r" b="b"/>
                <a:pathLst>
                  <a:path w="1600716" h="716870">
                    <a:moveTo>
                      <a:pt x="0" y="0"/>
                    </a:moveTo>
                    <a:lnTo>
                      <a:pt x="1600716" y="0"/>
                    </a:lnTo>
                    <a:lnTo>
                      <a:pt x="1600716" y="716870"/>
                    </a:lnTo>
                    <a:lnTo>
                      <a:pt x="0" y="716870"/>
                    </a:lnTo>
                    <a:close/>
                  </a:path>
                </a:pathLst>
              </a:custGeom>
              <a:solidFill>
                <a:srgbClr val="000000">
                  <a:alpha val="0"/>
                </a:srgbClr>
              </a:solidFill>
              <a:ln w="57150" cap="sq">
                <a:solidFill>
                  <a:srgbClr val="000000"/>
                </a:solidFill>
                <a:prstDash val="lgDash"/>
                <a:miter/>
              </a:ln>
            </p:spPr>
            <p:txBody>
              <a:bodyPr/>
              <a:lstStyle/>
              <a:p>
                <a:endParaRPr lang="en-CA"/>
              </a:p>
            </p:txBody>
          </p:sp>
          <p:sp>
            <p:nvSpPr>
              <p:cNvPr id="16" name="TextBox 16"/>
              <p:cNvSpPr txBox="1"/>
              <p:nvPr/>
            </p:nvSpPr>
            <p:spPr>
              <a:xfrm>
                <a:off x="0" y="-38100"/>
                <a:ext cx="1600716" cy="754970"/>
              </a:xfrm>
              <a:prstGeom prst="rect">
                <a:avLst/>
              </a:prstGeom>
            </p:spPr>
            <p:txBody>
              <a:bodyPr lIns="50800" tIns="50800" rIns="50800" bIns="50800" rtlCol="0" anchor="ctr"/>
              <a:lstStyle/>
              <a:p>
                <a:pPr algn="ctr">
                  <a:lnSpc>
                    <a:spcPts val="2100"/>
                  </a:lnSpc>
                </a:pPr>
                <a:endParaRPr/>
              </a:p>
            </p:txBody>
          </p:sp>
        </p:grpSp>
        <p:sp>
          <p:nvSpPr>
            <p:cNvPr id="17" name="TextBox 17"/>
            <p:cNvSpPr txBox="1"/>
            <p:nvPr/>
          </p:nvSpPr>
          <p:spPr>
            <a:xfrm>
              <a:off x="153564" y="278087"/>
              <a:ext cx="7332903" cy="3006303"/>
            </a:xfrm>
            <a:prstGeom prst="rect">
              <a:avLst/>
            </a:prstGeom>
          </p:spPr>
          <p:txBody>
            <a:bodyPr lIns="0" tIns="0" rIns="0" bIns="0" rtlCol="0" anchor="t">
              <a:spAutoFit/>
            </a:bodyPr>
            <a:lstStyle/>
            <a:p>
              <a:pPr algn="ctr">
                <a:lnSpc>
                  <a:spcPts val="4479"/>
                </a:lnSpc>
                <a:spcBef>
                  <a:spcPct val="0"/>
                </a:spcBef>
              </a:pPr>
              <a:r>
                <a:rPr lang="en-US" sz="3199">
                  <a:solidFill>
                    <a:srgbClr val="EF792F"/>
                  </a:solidFill>
                  <a:latin typeface="Helios Bold"/>
                  <a:ea typeface="Helios Bold"/>
                  <a:cs typeface="Helios Bold"/>
                  <a:sym typeface="Helios Bold"/>
                </a:rPr>
                <a:t>Notez que toutes vos conditions de travail ne sont pas mentionnées dans la convention collective.</a:t>
              </a:r>
            </a:p>
          </p:txBody>
        </p:sp>
      </p:grpSp>
      <p:sp>
        <p:nvSpPr>
          <p:cNvPr id="18" name="Freeform 18"/>
          <p:cNvSpPr/>
          <p:nvPr/>
        </p:nvSpPr>
        <p:spPr>
          <a:xfrm>
            <a:off x="15450263" y="4874234"/>
            <a:ext cx="2156981" cy="2156981"/>
          </a:xfrm>
          <a:custGeom>
            <a:avLst/>
            <a:gdLst/>
            <a:ahLst/>
            <a:cxnLst/>
            <a:rect l="l" t="t" r="r" b="b"/>
            <a:pathLst>
              <a:path w="2156981" h="2156981">
                <a:moveTo>
                  <a:pt x="0" y="0"/>
                </a:moveTo>
                <a:lnTo>
                  <a:pt x="2156982" y="0"/>
                </a:lnTo>
                <a:lnTo>
                  <a:pt x="2156982" y="2156981"/>
                </a:lnTo>
                <a:lnTo>
                  <a:pt x="0" y="2156981"/>
                </a:lnTo>
                <a:lnTo>
                  <a:pt x="0" y="0"/>
                </a:lnTo>
                <a:close/>
              </a:path>
            </a:pathLst>
          </a:custGeom>
          <a:blipFill>
            <a:blip r:embed="rId2"/>
            <a:stretch>
              <a:fillRect/>
            </a:stretch>
          </a:blipFill>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8E146-1699-6CDF-EF5F-74C80BA7038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B6CE40-1A64-70C7-9841-99E2A7ACF2B1}"/>
              </a:ext>
            </a:extLst>
          </p:cNvPr>
          <p:cNvGrpSpPr/>
          <p:nvPr/>
        </p:nvGrpSpPr>
        <p:grpSpPr>
          <a:xfrm rot="-10800000">
            <a:off x="-4594198" y="-1321890"/>
            <a:ext cx="21853498" cy="5455740"/>
            <a:chOff x="0" y="0"/>
            <a:chExt cx="1012092" cy="252670"/>
          </a:xfrm>
        </p:grpSpPr>
        <p:sp>
          <p:nvSpPr>
            <p:cNvPr id="3" name="Freeform 3">
              <a:extLst>
                <a:ext uri="{FF2B5EF4-FFF2-40B4-BE49-F238E27FC236}">
                  <a16:creationId xmlns:a16="http://schemas.microsoft.com/office/drawing/2014/main" id="{1B7E067B-F94E-966D-1642-C02DDD22521F}"/>
                </a:ext>
              </a:extLst>
            </p:cNvPr>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a:extLst>
                <a:ext uri="{FF2B5EF4-FFF2-40B4-BE49-F238E27FC236}">
                  <a16:creationId xmlns:a16="http://schemas.microsoft.com/office/drawing/2014/main" id="{0FC676B9-E82D-A9B7-81E5-7318C7D5815C}"/>
                </a:ext>
              </a:extLst>
            </p:cNvPr>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a:extLst>
              <a:ext uri="{FF2B5EF4-FFF2-40B4-BE49-F238E27FC236}">
                <a16:creationId xmlns:a16="http://schemas.microsoft.com/office/drawing/2014/main" id="{722593E3-E6DC-60FC-5948-0AF5F3ECA572}"/>
              </a:ext>
            </a:extLst>
          </p:cNvPr>
          <p:cNvGrpSpPr/>
          <p:nvPr/>
        </p:nvGrpSpPr>
        <p:grpSpPr>
          <a:xfrm>
            <a:off x="647763" y="-7922"/>
            <a:ext cx="13500205" cy="4213387"/>
            <a:chOff x="-248676" y="-1143972"/>
            <a:chExt cx="18000273" cy="5617849"/>
          </a:xfrm>
        </p:grpSpPr>
        <p:sp>
          <p:nvSpPr>
            <p:cNvPr id="6" name="TextBox 6">
              <a:extLst>
                <a:ext uri="{FF2B5EF4-FFF2-40B4-BE49-F238E27FC236}">
                  <a16:creationId xmlns:a16="http://schemas.microsoft.com/office/drawing/2014/main" id="{94AC84AE-CD36-899D-44E7-0BAE957EDFE4}"/>
                </a:ext>
              </a:extLst>
            </p:cNvPr>
            <p:cNvSpPr txBox="1"/>
            <p:nvPr/>
          </p:nvSpPr>
          <p:spPr>
            <a:xfrm>
              <a:off x="-248676" y="-1143972"/>
              <a:ext cx="18000273" cy="1667893"/>
            </a:xfrm>
            <a:prstGeom prst="rect">
              <a:avLst/>
            </a:prstGeom>
          </p:spPr>
          <p:txBody>
            <a:bodyPr lIns="0" tIns="0" rIns="0" bIns="0" rtlCol="0" anchor="t">
              <a:spAutoFit/>
            </a:bodyPr>
            <a:lstStyle/>
            <a:p>
              <a:pPr algn="l">
                <a:lnSpc>
                  <a:spcPts val="10199"/>
                </a:lnSpc>
              </a:pPr>
              <a:r>
                <a:rPr lang="en-US" sz="8499" dirty="0">
                  <a:solidFill>
                    <a:srgbClr val="FFFFFF"/>
                  </a:solidFill>
                  <a:latin typeface="TT Hoves Bold"/>
                  <a:ea typeface="TT Hoves Bold"/>
                  <a:cs typeface="TT Hoves Bold"/>
                  <a:sym typeface="TT Hoves Bold"/>
                </a:rPr>
                <a:t>Section locale 70055</a:t>
              </a:r>
            </a:p>
          </p:txBody>
        </p:sp>
        <p:sp>
          <p:nvSpPr>
            <p:cNvPr id="7" name="TextBox 7">
              <a:extLst>
                <a:ext uri="{FF2B5EF4-FFF2-40B4-BE49-F238E27FC236}">
                  <a16:creationId xmlns:a16="http://schemas.microsoft.com/office/drawing/2014/main" id="{D71E3774-816C-6EC4-D1E9-C1B6CE873C07}"/>
                </a:ext>
              </a:extLst>
            </p:cNvPr>
            <p:cNvSpPr txBox="1"/>
            <p:nvPr/>
          </p:nvSpPr>
          <p:spPr>
            <a:xfrm>
              <a:off x="0" y="3712723"/>
              <a:ext cx="14536139" cy="761154"/>
            </a:xfrm>
            <a:prstGeom prst="rect">
              <a:avLst/>
            </a:prstGeom>
          </p:spPr>
          <p:txBody>
            <a:bodyPr lIns="0" tIns="0" rIns="0" bIns="0" rtlCol="0" anchor="t">
              <a:spAutoFit/>
            </a:bodyPr>
            <a:lstStyle/>
            <a:p>
              <a:pPr algn="l">
                <a:lnSpc>
                  <a:spcPts val="4759"/>
                </a:lnSpc>
              </a:pPr>
              <a:endParaRPr/>
            </a:p>
          </p:txBody>
        </p:sp>
      </p:grpSp>
      <p:grpSp>
        <p:nvGrpSpPr>
          <p:cNvPr id="23" name="Group 23">
            <a:extLst>
              <a:ext uri="{FF2B5EF4-FFF2-40B4-BE49-F238E27FC236}">
                <a16:creationId xmlns:a16="http://schemas.microsoft.com/office/drawing/2014/main" id="{AF0455E7-B6F4-9C62-6EB2-C0A98B6725DF}"/>
              </a:ext>
            </a:extLst>
          </p:cNvPr>
          <p:cNvGrpSpPr/>
          <p:nvPr/>
        </p:nvGrpSpPr>
        <p:grpSpPr>
          <a:xfrm>
            <a:off x="13814230" y="9258300"/>
            <a:ext cx="5765006" cy="1028700"/>
            <a:chOff x="0" y="0"/>
            <a:chExt cx="1049690" cy="187305"/>
          </a:xfrm>
        </p:grpSpPr>
        <p:sp>
          <p:nvSpPr>
            <p:cNvPr id="24" name="Freeform 24">
              <a:extLst>
                <a:ext uri="{FF2B5EF4-FFF2-40B4-BE49-F238E27FC236}">
                  <a16:creationId xmlns:a16="http://schemas.microsoft.com/office/drawing/2014/main" id="{ED7C8054-792B-685B-4A85-1E1151C6120A}"/>
                </a:ext>
              </a:extLst>
            </p:cNvPr>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25" name="TextBox 25">
              <a:extLst>
                <a:ext uri="{FF2B5EF4-FFF2-40B4-BE49-F238E27FC236}">
                  <a16:creationId xmlns:a16="http://schemas.microsoft.com/office/drawing/2014/main" id="{40AF1561-C14F-3245-1EFC-6A59F4456FAA}"/>
                </a:ext>
              </a:extLst>
            </p:cNvPr>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aphicFrame>
        <p:nvGraphicFramePr>
          <p:cNvPr id="29" name="TextBox 15">
            <a:extLst>
              <a:ext uri="{FF2B5EF4-FFF2-40B4-BE49-F238E27FC236}">
                <a16:creationId xmlns:a16="http://schemas.microsoft.com/office/drawing/2014/main" id="{05F5A69C-4D12-1446-3EE8-94E1A3886934}"/>
              </a:ext>
            </a:extLst>
          </p:cNvPr>
          <p:cNvGraphicFramePr/>
          <p:nvPr>
            <p:extLst>
              <p:ext uri="{D42A27DB-BD31-4B8C-83A1-F6EECF244321}">
                <p14:modId xmlns:p14="http://schemas.microsoft.com/office/powerpoint/2010/main" val="671933913"/>
              </p:ext>
            </p:extLst>
          </p:nvPr>
        </p:nvGraphicFramePr>
        <p:xfrm>
          <a:off x="508148" y="1971412"/>
          <a:ext cx="16945582" cy="780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23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A7C69-390D-5D99-D7D4-55E90C126B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F0975F-D3CD-2F5D-4D28-010070A930F5}"/>
              </a:ext>
            </a:extLst>
          </p:cNvPr>
          <p:cNvGrpSpPr/>
          <p:nvPr/>
        </p:nvGrpSpPr>
        <p:grpSpPr>
          <a:xfrm rot="-10800000">
            <a:off x="-324259" y="-2727870"/>
            <a:ext cx="21853498" cy="5455740"/>
            <a:chOff x="0" y="0"/>
            <a:chExt cx="1012092" cy="252670"/>
          </a:xfrm>
        </p:grpSpPr>
        <p:sp>
          <p:nvSpPr>
            <p:cNvPr id="3" name="Freeform 3">
              <a:extLst>
                <a:ext uri="{FF2B5EF4-FFF2-40B4-BE49-F238E27FC236}">
                  <a16:creationId xmlns:a16="http://schemas.microsoft.com/office/drawing/2014/main" id="{4463DFEE-68B1-E153-C622-059D6B93642B}"/>
                </a:ext>
              </a:extLst>
            </p:cNvPr>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a:extLst>
                <a:ext uri="{FF2B5EF4-FFF2-40B4-BE49-F238E27FC236}">
                  <a16:creationId xmlns:a16="http://schemas.microsoft.com/office/drawing/2014/main" id="{A5717724-CC03-3691-1AD8-632BB1680B4C}"/>
                </a:ext>
              </a:extLst>
            </p:cNvPr>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a:extLst>
              <a:ext uri="{FF2B5EF4-FFF2-40B4-BE49-F238E27FC236}">
                <a16:creationId xmlns:a16="http://schemas.microsoft.com/office/drawing/2014/main" id="{E9EE38F1-80F6-DC60-21BA-109313ED7295}"/>
              </a:ext>
            </a:extLst>
          </p:cNvPr>
          <p:cNvGrpSpPr/>
          <p:nvPr/>
        </p:nvGrpSpPr>
        <p:grpSpPr>
          <a:xfrm rot="-10800000">
            <a:off x="-6258005" y="-88241"/>
            <a:ext cx="15118279" cy="3185392"/>
            <a:chOff x="0" y="0"/>
            <a:chExt cx="1216146" cy="256240"/>
          </a:xfrm>
        </p:grpSpPr>
        <p:sp>
          <p:nvSpPr>
            <p:cNvPr id="6" name="Freeform 6">
              <a:extLst>
                <a:ext uri="{FF2B5EF4-FFF2-40B4-BE49-F238E27FC236}">
                  <a16:creationId xmlns:a16="http://schemas.microsoft.com/office/drawing/2014/main" id="{657D621A-1593-49BC-9F60-BCC361EEF9F9}"/>
                </a:ext>
              </a:extLst>
            </p:cNvPr>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9FB546"/>
            </a:solidFill>
          </p:spPr>
          <p:txBody>
            <a:bodyPr/>
            <a:lstStyle/>
            <a:p>
              <a:endParaRPr lang="en-CA"/>
            </a:p>
          </p:txBody>
        </p:sp>
        <p:sp>
          <p:nvSpPr>
            <p:cNvPr id="7" name="TextBox 7">
              <a:extLst>
                <a:ext uri="{FF2B5EF4-FFF2-40B4-BE49-F238E27FC236}">
                  <a16:creationId xmlns:a16="http://schemas.microsoft.com/office/drawing/2014/main" id="{8B6D4DAD-ED2F-F2E2-6776-8E27A3D6FAD2}"/>
                </a:ext>
              </a:extLst>
            </p:cNvPr>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pSp>
        <p:nvGrpSpPr>
          <p:cNvPr id="8" name="Group 8">
            <a:extLst>
              <a:ext uri="{FF2B5EF4-FFF2-40B4-BE49-F238E27FC236}">
                <a16:creationId xmlns:a16="http://schemas.microsoft.com/office/drawing/2014/main" id="{D57A87BC-E17C-F914-BC5A-7E2A4884D800}"/>
              </a:ext>
            </a:extLst>
          </p:cNvPr>
          <p:cNvGrpSpPr/>
          <p:nvPr/>
        </p:nvGrpSpPr>
        <p:grpSpPr>
          <a:xfrm>
            <a:off x="13814230" y="9258300"/>
            <a:ext cx="5765006" cy="1028700"/>
            <a:chOff x="0" y="0"/>
            <a:chExt cx="1049690" cy="187305"/>
          </a:xfrm>
        </p:grpSpPr>
        <p:sp>
          <p:nvSpPr>
            <p:cNvPr id="9" name="Freeform 9">
              <a:extLst>
                <a:ext uri="{FF2B5EF4-FFF2-40B4-BE49-F238E27FC236}">
                  <a16:creationId xmlns:a16="http://schemas.microsoft.com/office/drawing/2014/main" id="{63DBAEDF-453C-A8E6-9091-513C69C75DEB}"/>
                </a:ext>
              </a:extLst>
            </p:cNvPr>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a:extLst>
                <a:ext uri="{FF2B5EF4-FFF2-40B4-BE49-F238E27FC236}">
                  <a16:creationId xmlns:a16="http://schemas.microsoft.com/office/drawing/2014/main" id="{3FC11E33-0DBB-FBF4-BE7F-7A34F091674A}"/>
                </a:ext>
              </a:extLst>
            </p:cNvPr>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1" name="TextBox 11">
            <a:extLst>
              <a:ext uri="{FF2B5EF4-FFF2-40B4-BE49-F238E27FC236}">
                <a16:creationId xmlns:a16="http://schemas.microsoft.com/office/drawing/2014/main" id="{60545E35-F16D-6FFE-3904-4404B7852648}"/>
              </a:ext>
            </a:extLst>
          </p:cNvPr>
          <p:cNvSpPr txBox="1"/>
          <p:nvPr/>
        </p:nvSpPr>
        <p:spPr>
          <a:xfrm>
            <a:off x="-947875" y="-87971"/>
            <a:ext cx="14771514" cy="2558970"/>
          </a:xfrm>
          <a:prstGeom prst="rect">
            <a:avLst/>
          </a:prstGeom>
        </p:spPr>
        <p:txBody>
          <a:bodyPr wrap="square" lIns="0" tIns="0" rIns="0" bIns="0" rtlCol="0" anchor="t">
            <a:spAutoFit/>
          </a:bodyPr>
          <a:lstStyle/>
          <a:p>
            <a:pPr>
              <a:lnSpc>
                <a:spcPts val="10199"/>
              </a:lnSpc>
            </a:pPr>
            <a:r>
              <a:rPr lang="fr-FR" sz="8499" dirty="0">
                <a:solidFill>
                  <a:srgbClr val="FFFFFF"/>
                </a:solidFill>
                <a:latin typeface="TT Hoves Bold"/>
                <a:ea typeface="TT Hoves Bold"/>
                <a:cs typeface="TT Hoves Bold"/>
                <a:sym typeface="TT Hoves Bold"/>
              </a:rPr>
              <a:t>Objectifs locaux, autorité et responsabilités </a:t>
            </a:r>
            <a:endParaRPr lang="en-US" sz="8499" dirty="0">
              <a:solidFill>
                <a:srgbClr val="FFFFFF"/>
              </a:solidFill>
              <a:latin typeface="TT Hoves Bold"/>
              <a:ea typeface="TT Hoves Bold"/>
              <a:cs typeface="TT Hoves Bold"/>
              <a:sym typeface="TT Hoves Bold"/>
            </a:endParaRPr>
          </a:p>
        </p:txBody>
      </p:sp>
      <p:graphicFrame>
        <p:nvGraphicFramePr>
          <p:cNvPr id="18" name="TextBox 11">
            <a:extLst>
              <a:ext uri="{FF2B5EF4-FFF2-40B4-BE49-F238E27FC236}">
                <a16:creationId xmlns:a16="http://schemas.microsoft.com/office/drawing/2014/main" id="{73D95E8E-366D-0A1E-E334-C9719DBD3BCD}"/>
              </a:ext>
            </a:extLst>
          </p:cNvPr>
          <p:cNvGraphicFramePr/>
          <p:nvPr>
            <p:extLst>
              <p:ext uri="{D42A27DB-BD31-4B8C-83A1-F6EECF244321}">
                <p14:modId xmlns:p14="http://schemas.microsoft.com/office/powerpoint/2010/main" val="1828220548"/>
              </p:ext>
            </p:extLst>
          </p:nvPr>
        </p:nvGraphicFramePr>
        <p:xfrm>
          <a:off x="1301134" y="3311041"/>
          <a:ext cx="15829176" cy="6530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91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24259" y="-2727870"/>
            <a:ext cx="21853498" cy="5455740"/>
            <a:chOff x="0" y="0"/>
            <a:chExt cx="1012092" cy="252670"/>
          </a:xfrm>
        </p:grpSpPr>
        <p:sp>
          <p:nvSpPr>
            <p:cNvPr id="3" name="Freeform 3"/>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2E3640"/>
            </a:solidFill>
          </p:spPr>
          <p:txBody>
            <a:bodyPr/>
            <a:lstStyle/>
            <a:p>
              <a:endParaRPr lang="en-CA"/>
            </a:p>
          </p:txBody>
        </p:sp>
        <p:sp>
          <p:nvSpPr>
            <p:cNvPr id="4" name="TextBox 4"/>
            <p:cNvSpPr txBox="1"/>
            <p:nvPr/>
          </p:nvSpPr>
          <p:spPr>
            <a:xfrm>
              <a:off x="127000" y="-38100"/>
              <a:ext cx="758092" cy="29077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6258005" y="-88241"/>
            <a:ext cx="15118279" cy="3185392"/>
            <a:chOff x="0" y="0"/>
            <a:chExt cx="1216146" cy="256240"/>
          </a:xfrm>
        </p:grpSpPr>
        <p:sp>
          <p:nvSpPr>
            <p:cNvPr id="6" name="Freeform 6"/>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9FB546"/>
            </a:solidFill>
          </p:spPr>
          <p:txBody>
            <a:bodyPr/>
            <a:lstStyle/>
            <a:p>
              <a:endParaRPr lang="en-CA"/>
            </a:p>
          </p:txBody>
        </p:sp>
        <p:sp>
          <p:nvSpPr>
            <p:cNvPr id="7" name="TextBox 7"/>
            <p:cNvSpPr txBox="1"/>
            <p:nvPr/>
          </p:nvSpPr>
          <p:spPr>
            <a:xfrm>
              <a:off x="127000" y="-38100"/>
              <a:ext cx="962146" cy="294340"/>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3814230" y="9258300"/>
            <a:ext cx="5765006" cy="1028700"/>
            <a:chOff x="0" y="0"/>
            <a:chExt cx="1049690" cy="187305"/>
          </a:xfrm>
        </p:grpSpPr>
        <p:sp>
          <p:nvSpPr>
            <p:cNvPr id="9" name="Freeform 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9FB546"/>
            </a:solidFill>
          </p:spPr>
          <p:txBody>
            <a:bodyPr/>
            <a:lstStyle/>
            <a:p>
              <a:endParaRPr lang="en-CA"/>
            </a:p>
          </p:txBody>
        </p:sp>
        <p:sp>
          <p:nvSpPr>
            <p:cNvPr id="10" name="TextBox 1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1057662" y="882901"/>
            <a:ext cx="16201638" cy="1285875"/>
          </a:xfrm>
          <a:prstGeom prst="rect">
            <a:avLst/>
          </a:prstGeom>
        </p:spPr>
        <p:txBody>
          <a:bodyPr lIns="0" tIns="0" rIns="0" bIns="0" rtlCol="0" anchor="t">
            <a:spAutoFit/>
          </a:bodyPr>
          <a:lstStyle/>
          <a:p>
            <a:pPr algn="l">
              <a:lnSpc>
                <a:spcPts val="10199"/>
              </a:lnSpc>
            </a:pPr>
            <a:r>
              <a:rPr lang="en-US" sz="8499">
                <a:solidFill>
                  <a:srgbClr val="FFFFFF"/>
                </a:solidFill>
                <a:latin typeface="TT Hoves Bold"/>
                <a:ea typeface="TT Hoves Bold"/>
                <a:cs typeface="TT Hoves Bold"/>
                <a:sym typeface="TT Hoves Bold"/>
              </a:rPr>
              <a:t> QUAND DEMANDER DE L’AIDE</a:t>
            </a:r>
          </a:p>
        </p:txBody>
      </p:sp>
      <p:grpSp>
        <p:nvGrpSpPr>
          <p:cNvPr id="12" name="Group 12"/>
          <p:cNvGrpSpPr/>
          <p:nvPr/>
        </p:nvGrpSpPr>
        <p:grpSpPr>
          <a:xfrm>
            <a:off x="1799620" y="3331531"/>
            <a:ext cx="15329703" cy="1014349"/>
            <a:chOff x="0" y="0"/>
            <a:chExt cx="20439605" cy="1352466"/>
          </a:xfrm>
        </p:grpSpPr>
        <p:grpSp>
          <p:nvGrpSpPr>
            <p:cNvPr id="13" name="Group 13"/>
            <p:cNvGrpSpPr/>
            <p:nvPr/>
          </p:nvGrpSpPr>
          <p:grpSpPr>
            <a:xfrm>
              <a:off x="0" y="0"/>
              <a:ext cx="20439605" cy="1352466"/>
              <a:chOff x="0" y="0"/>
              <a:chExt cx="4037453" cy="267154"/>
            </a:xfrm>
          </p:grpSpPr>
          <p:sp>
            <p:nvSpPr>
              <p:cNvPr id="14" name="Freeform 14"/>
              <p:cNvSpPr/>
              <p:nvPr/>
            </p:nvSpPr>
            <p:spPr>
              <a:xfrm>
                <a:off x="0" y="0"/>
                <a:ext cx="4037453" cy="267154"/>
              </a:xfrm>
              <a:custGeom>
                <a:avLst/>
                <a:gdLst/>
                <a:ahLst/>
                <a:cxnLst/>
                <a:rect l="l" t="t" r="r" b="b"/>
                <a:pathLst>
                  <a:path w="4037453" h="267154">
                    <a:moveTo>
                      <a:pt x="0" y="0"/>
                    </a:moveTo>
                    <a:lnTo>
                      <a:pt x="4037453" y="0"/>
                    </a:lnTo>
                    <a:lnTo>
                      <a:pt x="4037453" y="267154"/>
                    </a:lnTo>
                    <a:lnTo>
                      <a:pt x="0" y="267154"/>
                    </a:lnTo>
                    <a:close/>
                  </a:path>
                </a:pathLst>
              </a:custGeom>
              <a:solidFill>
                <a:srgbClr val="000000">
                  <a:alpha val="0"/>
                </a:srgbClr>
              </a:solidFill>
              <a:ln w="57150" cap="sq">
                <a:solidFill>
                  <a:srgbClr val="000000"/>
                </a:solidFill>
                <a:prstDash val="lgDash"/>
                <a:miter/>
              </a:ln>
            </p:spPr>
            <p:txBody>
              <a:bodyPr/>
              <a:lstStyle/>
              <a:p>
                <a:endParaRPr lang="en-CA"/>
              </a:p>
            </p:txBody>
          </p:sp>
          <p:sp>
            <p:nvSpPr>
              <p:cNvPr id="15" name="TextBox 15"/>
              <p:cNvSpPr txBox="1"/>
              <p:nvPr/>
            </p:nvSpPr>
            <p:spPr>
              <a:xfrm>
                <a:off x="0" y="-38100"/>
                <a:ext cx="4037453" cy="305254"/>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387331" y="268562"/>
              <a:ext cx="18495633" cy="739142"/>
            </a:xfrm>
            <a:prstGeom prst="rect">
              <a:avLst/>
            </a:prstGeom>
          </p:spPr>
          <p:txBody>
            <a:bodyPr lIns="0" tIns="0" rIns="0" bIns="0" rtlCol="0" anchor="t">
              <a:spAutoFit/>
            </a:bodyPr>
            <a:lstStyle/>
            <a:p>
              <a:pPr algn="ctr">
                <a:lnSpc>
                  <a:spcPts val="4619"/>
                </a:lnSpc>
                <a:spcBef>
                  <a:spcPct val="0"/>
                </a:spcBef>
              </a:pPr>
              <a:r>
                <a:rPr lang="en-US" sz="3299">
                  <a:solidFill>
                    <a:srgbClr val="EF792F"/>
                  </a:solidFill>
                  <a:latin typeface="Helios Bold"/>
                  <a:ea typeface="Helios Bold"/>
                  <a:cs typeface="Helios Bold"/>
                  <a:sym typeface="Helios Bold"/>
                </a:rPr>
                <a:t>EN CAS DE DOUTE, TENDEZ LA MAIN!</a:t>
              </a:r>
            </a:p>
          </p:txBody>
        </p:sp>
      </p:grpSp>
      <p:sp>
        <p:nvSpPr>
          <p:cNvPr id="17" name="TextBox 17"/>
          <p:cNvSpPr txBox="1"/>
          <p:nvPr/>
        </p:nvSpPr>
        <p:spPr>
          <a:xfrm>
            <a:off x="684743" y="4776788"/>
            <a:ext cx="5265299" cy="3478531"/>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2A2E3A"/>
                </a:solidFill>
                <a:latin typeface="Helios"/>
                <a:ea typeface="Helios"/>
                <a:cs typeface="Helios"/>
                <a:sym typeface="Helios"/>
              </a:rPr>
              <a:t>On vous refuse une chose à laquelle vous pensez avoir droit en vertu de votre convention collective, par exemple un congé.</a:t>
            </a:r>
          </a:p>
        </p:txBody>
      </p:sp>
      <p:sp>
        <p:nvSpPr>
          <p:cNvPr id="18" name="TextBox 18"/>
          <p:cNvSpPr txBox="1"/>
          <p:nvPr/>
        </p:nvSpPr>
        <p:spPr>
          <a:xfrm>
            <a:off x="6475855" y="4776788"/>
            <a:ext cx="4549035" cy="1735456"/>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2A2E3A"/>
                </a:solidFill>
                <a:latin typeface="Helios"/>
                <a:ea typeface="Helios"/>
                <a:cs typeface="Helios"/>
                <a:sym typeface="Helios"/>
              </a:rPr>
              <a:t>Vous êtes convoqué à une réunion disciplinaire.</a:t>
            </a:r>
          </a:p>
        </p:txBody>
      </p:sp>
      <p:sp>
        <p:nvSpPr>
          <p:cNvPr id="19" name="TextBox 19"/>
          <p:cNvSpPr txBox="1"/>
          <p:nvPr/>
        </p:nvSpPr>
        <p:spPr>
          <a:xfrm>
            <a:off x="12667407" y="4776788"/>
            <a:ext cx="5509521" cy="2316481"/>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2A2E3A"/>
                </a:solidFill>
                <a:latin typeface="Helios"/>
                <a:ea typeface="Helios"/>
                <a:cs typeface="Helios"/>
                <a:sym typeface="Helios"/>
              </a:rPr>
              <a:t>Vous avez l'impression d'être victime de harcèlement ou de discrimination.</a:t>
            </a:r>
          </a:p>
        </p:txBody>
      </p:sp>
      <p:sp>
        <p:nvSpPr>
          <p:cNvPr id="20" name="TextBox 20"/>
          <p:cNvSpPr txBox="1"/>
          <p:nvPr/>
        </p:nvSpPr>
        <p:spPr>
          <a:xfrm>
            <a:off x="9347167" y="7326631"/>
            <a:ext cx="6203805" cy="573406"/>
          </a:xfrm>
          <a:prstGeom prst="rect">
            <a:avLst/>
          </a:prstGeom>
        </p:spPr>
        <p:txBody>
          <a:bodyPr lIns="0" tIns="0" rIns="0" bIns="0" rtlCol="0" anchor="t">
            <a:spAutoFit/>
          </a:bodyPr>
          <a:lstStyle/>
          <a:p>
            <a:pPr algn="ctr">
              <a:lnSpc>
                <a:spcPts val="4619"/>
              </a:lnSpc>
              <a:spcBef>
                <a:spcPct val="0"/>
              </a:spcBef>
            </a:pPr>
            <a:r>
              <a:rPr lang="en-US" sz="3299">
                <a:solidFill>
                  <a:srgbClr val="EF792F"/>
                </a:solidFill>
                <a:latin typeface="Helios Bold"/>
                <a:ea typeface="Helios Bold"/>
                <a:cs typeface="Helios Bold"/>
                <a:sym typeface="Helios Bold"/>
              </a:rPr>
              <a:t>Trouvez votre section locale</a:t>
            </a:r>
          </a:p>
        </p:txBody>
      </p:sp>
      <p:sp>
        <p:nvSpPr>
          <p:cNvPr id="21" name="Freeform 21"/>
          <p:cNvSpPr/>
          <p:nvPr/>
        </p:nvSpPr>
        <p:spPr>
          <a:xfrm>
            <a:off x="11213403" y="7900037"/>
            <a:ext cx="2254945" cy="2254945"/>
          </a:xfrm>
          <a:custGeom>
            <a:avLst/>
            <a:gdLst/>
            <a:ahLst/>
            <a:cxnLst/>
            <a:rect l="l" t="t" r="r" b="b"/>
            <a:pathLst>
              <a:path w="2254945" h="2254945">
                <a:moveTo>
                  <a:pt x="0" y="0"/>
                </a:moveTo>
                <a:lnTo>
                  <a:pt x="2254945" y="0"/>
                </a:lnTo>
                <a:lnTo>
                  <a:pt x="2254945" y="2254944"/>
                </a:lnTo>
                <a:lnTo>
                  <a:pt x="0" y="2254944"/>
                </a:lnTo>
                <a:lnTo>
                  <a:pt x="0" y="0"/>
                </a:lnTo>
                <a:close/>
              </a:path>
            </a:pathLst>
          </a:custGeom>
          <a:blipFill>
            <a:blip r:embed="rId2"/>
            <a:stretch>
              <a:fillRect/>
            </a:stretch>
          </a:blipFill>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1347</Words>
  <Application>Microsoft Office PowerPoint</Application>
  <PresentationFormat>Custom</PresentationFormat>
  <Paragraphs>148</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Helios</vt:lpstr>
      <vt:lpstr>Calibri</vt:lpstr>
      <vt:lpstr>Helios Bold Italics</vt:lpstr>
      <vt:lpstr>Helios Bold</vt:lpstr>
      <vt:lpstr>Barlow</vt:lpstr>
      <vt:lpstr>TT Hoves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d'accueil du SSG</dc:title>
  <cp:lastModifiedBy>Samantha Meijer</cp:lastModifiedBy>
  <cp:revision>1</cp:revision>
  <dcterms:created xsi:type="dcterms:W3CDTF">2006-08-16T00:00:00Z</dcterms:created>
  <dcterms:modified xsi:type="dcterms:W3CDTF">2025-08-05T22:08:40Z</dcterms:modified>
  <dc:identifier>DAGMhQ0GDPs</dc:identifier>
</cp:coreProperties>
</file>